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81" r:id="rId2"/>
    <p:sldId id="397" r:id="rId3"/>
    <p:sldId id="398" r:id="rId4"/>
    <p:sldId id="399" r:id="rId5"/>
    <p:sldId id="396" r:id="rId6"/>
    <p:sldId id="338" r:id="rId7"/>
    <p:sldId id="339" r:id="rId8"/>
    <p:sldId id="340" r:id="rId9"/>
    <p:sldId id="341" r:id="rId10"/>
    <p:sldId id="384" r:id="rId11"/>
    <p:sldId id="345" r:id="rId12"/>
    <p:sldId id="342" r:id="rId13"/>
    <p:sldId id="385" r:id="rId14"/>
    <p:sldId id="346" r:id="rId15"/>
    <p:sldId id="349" r:id="rId16"/>
    <p:sldId id="386" r:id="rId17"/>
    <p:sldId id="350" r:id="rId18"/>
    <p:sldId id="387" r:id="rId19"/>
    <p:sldId id="351" r:id="rId20"/>
    <p:sldId id="352" r:id="rId21"/>
    <p:sldId id="388" r:id="rId22"/>
    <p:sldId id="354" r:id="rId23"/>
    <p:sldId id="389" r:id="rId24"/>
    <p:sldId id="355" r:id="rId25"/>
    <p:sldId id="390" r:id="rId26"/>
    <p:sldId id="356" r:id="rId27"/>
    <p:sldId id="358" r:id="rId28"/>
    <p:sldId id="391" r:id="rId29"/>
    <p:sldId id="359" r:id="rId30"/>
    <p:sldId id="360" r:id="rId31"/>
    <p:sldId id="361" r:id="rId32"/>
    <p:sldId id="392" r:id="rId33"/>
    <p:sldId id="362" r:id="rId34"/>
    <p:sldId id="364" r:id="rId35"/>
    <p:sldId id="365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63" r:id="rId45"/>
    <p:sldId id="379" r:id="rId46"/>
    <p:sldId id="393" r:id="rId47"/>
    <p:sldId id="376" r:id="rId48"/>
    <p:sldId id="377" r:id="rId49"/>
    <p:sldId id="394" r:id="rId50"/>
    <p:sldId id="380" r:id="rId51"/>
    <p:sldId id="383" r:id="rId52"/>
    <p:sldId id="395" r:id="rId53"/>
    <p:sldId id="381" r:id="rId54"/>
    <p:sldId id="343" r:id="rId55"/>
    <p:sldId id="336" r:id="rId56"/>
    <p:sldId id="33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0" autoAdjust="0"/>
    <p:restoredTop sz="95064"/>
  </p:normalViewPr>
  <p:slideViewPr>
    <p:cSldViewPr snapToGrid="0" snapToObjects="1">
      <p:cViewPr>
        <p:scale>
          <a:sx n="67" d="100"/>
          <a:sy n="67" d="100"/>
        </p:scale>
        <p:origin x="552" y="9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commentAuthors" Target="commentAuthors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8919" y="5786204"/>
            <a:ext cx="6490741" cy="1071796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 smtClean="0">
                <a:solidFill>
                  <a:srgbClr val="000000"/>
                </a:solidFill>
              </a:rPr>
              <a:t>Meng</a:t>
            </a:r>
            <a:r>
              <a:rPr lang="zh-CN" altLang="en-US" sz="2800" dirty="0" smtClean="0">
                <a:solidFill>
                  <a:srgbClr val="000000"/>
                </a:solidFill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</a:rPr>
              <a:t>Jiang</a:t>
            </a:r>
          </a:p>
          <a:p>
            <a:pPr algn="l"/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CSE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40647/60647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</a:rPr>
              <a:t>Fall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800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964085"/>
            <a:ext cx="7772400" cy="2268074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Chapter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8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  <a:br>
              <a:rPr lang="en-US" altLang="zh-CN" dirty="0" smtClean="0">
                <a:solidFill>
                  <a:schemeClr val="bg1"/>
                </a:solidFill>
              </a:rPr>
            </a:br>
            <a:r>
              <a:rPr lang="en-US" altLang="zh-CN" dirty="0" smtClean="0"/>
              <a:t>Classification: Evaluation</a:t>
            </a:r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Hold-out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validation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method</a:t>
            </a:r>
            <a:endParaRPr lang="zh-CN" alt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71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Holdout</a:t>
            </a:r>
            <a:r>
              <a:rPr lang="zh-CN" altLang="en-US" smtClean="0"/>
              <a:t> </a:t>
            </a:r>
            <a:r>
              <a:rPr lang="en-US" altLang="zh-CN" smtClean="0"/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Given data is </a:t>
            </a:r>
            <a:r>
              <a:rPr lang="en-US" sz="2800" i="1" dirty="0"/>
              <a:t>randomly</a:t>
            </a:r>
            <a:r>
              <a:rPr lang="en-US" sz="2800" dirty="0"/>
              <a:t> partitioned into </a:t>
            </a:r>
            <a:r>
              <a:rPr lang="en-US" sz="2800" i="1" dirty="0">
                <a:solidFill>
                  <a:srgbClr val="0070C0"/>
                </a:solidFill>
              </a:rPr>
              <a:t>two</a:t>
            </a:r>
            <a:r>
              <a:rPr lang="en-US" sz="2800" dirty="0">
                <a:solidFill>
                  <a:srgbClr val="0070C0"/>
                </a:solidFill>
              </a:rPr>
              <a:t> </a:t>
            </a:r>
            <a:r>
              <a:rPr lang="en-US" sz="2800" i="1" dirty="0"/>
              <a:t>independent</a:t>
            </a:r>
            <a:r>
              <a:rPr lang="en-US" sz="2800" dirty="0"/>
              <a:t> </a:t>
            </a:r>
            <a:r>
              <a:rPr lang="en-US" sz="2800" dirty="0" smtClean="0"/>
              <a:t>sets</a:t>
            </a:r>
            <a:endParaRPr lang="zh-CN" altLang="en-US" sz="2800" dirty="0" smtClean="0"/>
          </a:p>
          <a:p>
            <a:pPr lvl="1"/>
            <a:r>
              <a:rPr lang="en-US" sz="2400" dirty="0" smtClean="0"/>
              <a:t>Training </a:t>
            </a:r>
            <a:r>
              <a:rPr lang="en-US" sz="2400" dirty="0"/>
              <a:t>set (e.g., </a:t>
            </a:r>
            <a:r>
              <a:rPr lang="en-US" sz="2400" dirty="0" smtClean="0"/>
              <a:t>2/3, </a:t>
            </a:r>
            <a:r>
              <a:rPr lang="en-US" sz="2400" dirty="0" smtClean="0">
                <a:solidFill>
                  <a:srgbClr val="0070C0"/>
                </a:solidFill>
              </a:rPr>
              <a:t>3/5, 4/5</a:t>
            </a:r>
            <a:r>
              <a:rPr lang="en-US" sz="2400" dirty="0" smtClean="0"/>
              <a:t>) </a:t>
            </a:r>
            <a:r>
              <a:rPr lang="en-US" sz="2400" dirty="0"/>
              <a:t>for model construction </a:t>
            </a:r>
            <a:endParaRPr lang="zh-CN" altLang="en-US" sz="2400" dirty="0" smtClean="0"/>
          </a:p>
          <a:p>
            <a:pPr lvl="1"/>
            <a:r>
              <a:rPr lang="en-US" altLang="zh-CN" sz="2400" dirty="0"/>
              <a:t>T</a:t>
            </a:r>
            <a:r>
              <a:rPr lang="en-US" sz="2400" dirty="0" smtClean="0"/>
              <a:t>est </a:t>
            </a:r>
            <a:r>
              <a:rPr lang="en-US" sz="2400" dirty="0"/>
              <a:t>set (e.g., </a:t>
            </a:r>
            <a:r>
              <a:rPr lang="en-US" sz="2400" dirty="0" smtClean="0"/>
              <a:t>1/3, </a:t>
            </a:r>
            <a:r>
              <a:rPr lang="en-US" sz="2400" dirty="0" smtClean="0">
                <a:solidFill>
                  <a:srgbClr val="0070C0"/>
                </a:solidFill>
              </a:rPr>
              <a:t>2/5, 1/5</a:t>
            </a:r>
            <a:r>
              <a:rPr lang="en-US" sz="2400" dirty="0" smtClean="0"/>
              <a:t>) </a:t>
            </a:r>
            <a:r>
              <a:rPr lang="en-US" sz="2400" dirty="0"/>
              <a:t>for accuracy </a:t>
            </a:r>
            <a:r>
              <a:rPr lang="en-US" sz="2400" dirty="0" smtClean="0"/>
              <a:t>estimation</a:t>
            </a:r>
            <a:endParaRPr lang="zh-CN" altLang="en-US" sz="2400" dirty="0" smtClean="0"/>
          </a:p>
          <a:p>
            <a:r>
              <a:rPr lang="en-US" altLang="zh-CN" sz="2800" dirty="0" smtClean="0"/>
              <a:t>R</a:t>
            </a:r>
            <a:r>
              <a:rPr lang="en-US" sz="2800" dirty="0" smtClean="0"/>
              <a:t>epeat </a:t>
            </a:r>
            <a:r>
              <a:rPr lang="en-US" sz="2800" dirty="0"/>
              <a:t>holdout </a:t>
            </a:r>
            <a:r>
              <a:rPr lang="en-US" sz="2800" i="1" dirty="0">
                <a:solidFill>
                  <a:srgbClr val="0070C0"/>
                </a:solidFill>
              </a:rPr>
              <a:t>k</a:t>
            </a:r>
            <a:r>
              <a:rPr lang="en-US" sz="2800" dirty="0"/>
              <a:t> times, accuracy = </a:t>
            </a:r>
            <a:r>
              <a:rPr lang="en-US" sz="2800" i="1" dirty="0"/>
              <a:t>avg.</a:t>
            </a:r>
            <a:r>
              <a:rPr lang="en-US" sz="2800" dirty="0"/>
              <a:t> of the accuracies </a:t>
            </a:r>
            <a:r>
              <a:rPr lang="en-US" sz="2800" dirty="0" smtClean="0"/>
              <a:t>obtained</a:t>
            </a:r>
          </a:p>
          <a:p>
            <a:pPr lvl="1"/>
            <a:r>
              <a:rPr lang="en-US" sz="2400" dirty="0" smtClean="0"/>
              <a:t>Standard deviation?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1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Holdout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Validation: Example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>
                <a:solidFill>
                  <a:srgbClr val="0070C0"/>
                </a:solidFill>
              </a:rPr>
              <a:t>k</a:t>
            </a:r>
            <a:r>
              <a:rPr lang="en-US" altLang="zh-CN" dirty="0">
                <a:solidFill>
                  <a:srgbClr val="0070C0"/>
                </a:solidFill>
              </a:rPr>
              <a:t>=2</a:t>
            </a:r>
            <a:r>
              <a:rPr lang="en-US" altLang="zh-CN" dirty="0" smtClean="0">
                <a:solidFill>
                  <a:srgbClr val="0070C0"/>
                </a:solidFill>
              </a:rPr>
              <a:t>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231345"/>
              </p:ext>
            </p:extLst>
          </p:nvPr>
        </p:nvGraphicFramePr>
        <p:xfrm>
          <a:off x="457200" y="2457824"/>
          <a:ext cx="2313485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293350"/>
              </p:ext>
            </p:extLst>
          </p:nvPr>
        </p:nvGraphicFramePr>
        <p:xfrm>
          <a:off x="3908719" y="1600835"/>
          <a:ext cx="231348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870778"/>
              </p:ext>
            </p:extLst>
          </p:nvPr>
        </p:nvGraphicFramePr>
        <p:xfrm>
          <a:off x="6626936" y="1600835"/>
          <a:ext cx="231348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747934"/>
              </p:ext>
            </p:extLst>
          </p:nvPr>
        </p:nvGraphicFramePr>
        <p:xfrm>
          <a:off x="3908719" y="4344352"/>
          <a:ext cx="231348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1</a:t>
                      </a:r>
                      <a:endParaRPr lang="zh-CN" alt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781381"/>
              </p:ext>
            </p:extLst>
          </p:nvPr>
        </p:nvGraphicFramePr>
        <p:xfrm>
          <a:off x="6626936" y="4344987"/>
          <a:ext cx="2313485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dirty="0" smtClean="0"/>
                        <a:t>Features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Label</a:t>
                      </a:r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464535" y="2467282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64534" y="5211434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8864" y="2096581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428864" y="4840384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7865" y="3622286"/>
            <a:ext cx="12659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Data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9846310">
            <a:off x="2877961" y="3045330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01208">
            <a:off x="2893595" y="4161856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108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Cross-validation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methods </a:t>
            </a:r>
            <a:r>
              <a:rPr lang="en-US" altLang="zh-CN" sz="2000" dirty="0" smtClean="0"/>
              <a:t>(+ Stratified)</a:t>
            </a:r>
            <a:endParaRPr lang="zh-CN" altLang="en-US" sz="2000" dirty="0"/>
          </a:p>
          <a:p>
            <a:pPr lvl="2"/>
            <a:r>
              <a:rPr lang="en-US" altLang="zh-CN" sz="1800" b="1" dirty="0" smtClean="0">
                <a:solidFill>
                  <a:srgbClr val="FF0000"/>
                </a:solidFill>
              </a:rPr>
              <a:t>k-fold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cross-validation</a:t>
            </a:r>
            <a:endParaRPr lang="zh-CN" altLang="en-US" sz="1800" b="1" dirty="0" smtClean="0">
              <a:solidFill>
                <a:srgbClr val="FF0000"/>
              </a:solidFill>
            </a:endParaRPr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4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-fold Cross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Given data </a:t>
            </a:r>
            <a:r>
              <a:rPr lang="en-US" sz="2800" i="1" dirty="0" smtClean="0">
                <a:solidFill>
                  <a:srgbClr val="0070C0"/>
                </a:solidFill>
              </a:rPr>
              <a:t>D</a:t>
            </a:r>
            <a:r>
              <a:rPr lang="en-US" sz="2800" dirty="0" smtClean="0"/>
              <a:t> is </a:t>
            </a:r>
            <a:r>
              <a:rPr lang="en-US" sz="2800" i="1" dirty="0"/>
              <a:t>randomly</a:t>
            </a:r>
            <a:r>
              <a:rPr lang="en-US" sz="2800" dirty="0"/>
              <a:t> partitioned into </a:t>
            </a:r>
            <a:r>
              <a:rPr lang="en-US" sz="2800" i="1" dirty="0" smtClean="0">
                <a:solidFill>
                  <a:srgbClr val="0070C0"/>
                </a:solidFill>
              </a:rPr>
              <a:t>k</a:t>
            </a:r>
            <a:r>
              <a:rPr lang="en-US" sz="2800" dirty="0" smtClean="0"/>
              <a:t> </a:t>
            </a:r>
            <a:r>
              <a:rPr lang="en-US" sz="2800" i="1" dirty="0" smtClean="0"/>
              <a:t>mutually</a:t>
            </a:r>
            <a:r>
              <a:rPr lang="en-US" sz="2800" dirty="0" smtClean="0"/>
              <a:t> </a:t>
            </a:r>
            <a:r>
              <a:rPr lang="en-US" sz="2800" i="1" dirty="0" smtClean="0"/>
              <a:t>exclusive</a:t>
            </a:r>
            <a:r>
              <a:rPr lang="en-US" sz="2800" dirty="0" smtClean="0"/>
              <a:t> subsets </a:t>
            </a:r>
            <a:r>
              <a:rPr lang="en-US" sz="2800" i="1" dirty="0" smtClean="0">
                <a:solidFill>
                  <a:srgbClr val="0070C0"/>
                </a:solidFill>
              </a:rPr>
              <a:t>D</a:t>
            </a:r>
            <a:r>
              <a:rPr lang="en-US" sz="2800" i="1" baseline="-25000" dirty="0" smtClean="0">
                <a:solidFill>
                  <a:srgbClr val="0070C0"/>
                </a:solidFill>
              </a:rPr>
              <a:t>i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en-US" sz="2800" dirty="0">
                <a:solidFill>
                  <a:srgbClr val="0070C0"/>
                </a:solidFill>
              </a:rPr>
              <a:t>(</a:t>
            </a:r>
            <a:r>
              <a:rPr lang="en-US" sz="2800" i="1" dirty="0" err="1">
                <a:solidFill>
                  <a:srgbClr val="0070C0"/>
                </a:solidFill>
              </a:rPr>
              <a:t>i</a:t>
            </a:r>
            <a:r>
              <a:rPr lang="en-US" sz="2800" dirty="0">
                <a:solidFill>
                  <a:srgbClr val="0070C0"/>
                </a:solidFill>
              </a:rPr>
              <a:t> = 1, </a:t>
            </a:r>
            <a:r>
              <a:rPr lang="mr-IN" sz="2800" dirty="0">
                <a:solidFill>
                  <a:srgbClr val="0070C0"/>
                </a:solidFill>
              </a:rPr>
              <a:t>…</a:t>
            </a:r>
            <a:r>
              <a:rPr lang="en-US" sz="2800" dirty="0">
                <a:solidFill>
                  <a:srgbClr val="0070C0"/>
                </a:solidFill>
              </a:rPr>
              <a:t>, </a:t>
            </a:r>
            <a:r>
              <a:rPr lang="en-US" sz="2800" i="1" dirty="0">
                <a:solidFill>
                  <a:srgbClr val="0070C0"/>
                </a:solidFill>
              </a:rPr>
              <a:t>k</a:t>
            </a:r>
            <a:r>
              <a:rPr lang="en-US" sz="2800" dirty="0">
                <a:solidFill>
                  <a:srgbClr val="0070C0"/>
                </a:solidFill>
              </a:rPr>
              <a:t>)</a:t>
            </a:r>
            <a:r>
              <a:rPr lang="en-US" sz="2800" dirty="0"/>
              <a:t>, </a:t>
            </a:r>
            <a:r>
              <a:rPr lang="en-US" sz="2800" dirty="0" smtClean="0"/>
              <a:t>each </a:t>
            </a:r>
            <a:r>
              <a:rPr lang="en-US" sz="2800" dirty="0"/>
              <a:t>approximately </a:t>
            </a:r>
            <a:r>
              <a:rPr lang="en-US" sz="2800" i="1" dirty="0"/>
              <a:t>equal </a:t>
            </a:r>
            <a:r>
              <a:rPr lang="en-US" sz="2800" i="1" dirty="0" smtClean="0"/>
              <a:t>size </a:t>
            </a:r>
            <a:r>
              <a:rPr lang="en-US" sz="2800" i="1" dirty="0" smtClean="0">
                <a:solidFill>
                  <a:srgbClr val="0070C0"/>
                </a:solidFill>
              </a:rPr>
              <a:t>|D</a:t>
            </a:r>
            <a:r>
              <a:rPr lang="en-US" sz="2800" i="1" baseline="-25000" dirty="0" smtClean="0">
                <a:solidFill>
                  <a:srgbClr val="0070C0"/>
                </a:solidFill>
              </a:rPr>
              <a:t>i</a:t>
            </a:r>
            <a:r>
              <a:rPr lang="en-US" sz="2800" i="1" dirty="0" smtClean="0">
                <a:solidFill>
                  <a:srgbClr val="0070C0"/>
                </a:solidFill>
              </a:rPr>
              <a:t>|</a:t>
            </a:r>
          </a:p>
          <a:p>
            <a:pPr lvl="1"/>
            <a:r>
              <a:rPr lang="en-US" dirty="0" smtClean="0"/>
              <a:t>At </a:t>
            </a:r>
            <a:r>
              <a:rPr lang="en-US" i="1" dirty="0" err="1">
                <a:solidFill>
                  <a:srgbClr val="0070C0"/>
                </a:solidFill>
              </a:rPr>
              <a:t>i</a:t>
            </a:r>
            <a:r>
              <a:rPr lang="en-US" dirty="0" err="1"/>
              <a:t>-th</a:t>
            </a:r>
            <a:r>
              <a:rPr lang="en-US" dirty="0"/>
              <a:t> </a:t>
            </a:r>
            <a:r>
              <a:rPr lang="en-US" dirty="0" smtClean="0"/>
              <a:t>iteration </a:t>
            </a:r>
            <a:r>
              <a:rPr lang="en-US" dirty="0" smtClean="0">
                <a:solidFill>
                  <a:srgbClr val="0070C0"/>
                </a:solidFill>
              </a:rPr>
              <a:t>(</a:t>
            </a:r>
            <a:r>
              <a:rPr lang="en-US" i="1" dirty="0" err="1" smtClean="0">
                <a:solidFill>
                  <a:srgbClr val="0070C0"/>
                </a:solidFill>
              </a:rPr>
              <a:t>i</a:t>
            </a:r>
            <a:r>
              <a:rPr lang="en-US" dirty="0" smtClean="0">
                <a:solidFill>
                  <a:srgbClr val="0070C0"/>
                </a:solidFill>
              </a:rPr>
              <a:t> = 1, </a:t>
            </a:r>
            <a:r>
              <a:rPr lang="mr-IN" dirty="0" smtClean="0">
                <a:solidFill>
                  <a:srgbClr val="0070C0"/>
                </a:solidFill>
              </a:rPr>
              <a:t>…</a:t>
            </a:r>
            <a:r>
              <a:rPr lang="en-US" dirty="0" smtClean="0">
                <a:solidFill>
                  <a:srgbClr val="0070C0"/>
                </a:solidFill>
              </a:rPr>
              <a:t>, </a:t>
            </a:r>
            <a:r>
              <a:rPr lang="en-US" i="1" dirty="0" smtClean="0">
                <a:solidFill>
                  <a:srgbClr val="0070C0"/>
                </a:solidFill>
              </a:rPr>
              <a:t>k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, </a:t>
            </a:r>
            <a:r>
              <a:rPr lang="en-US" dirty="0"/>
              <a:t>use </a:t>
            </a:r>
            <a:r>
              <a:rPr lang="en-US" i="1" dirty="0">
                <a:solidFill>
                  <a:srgbClr val="0070C0"/>
                </a:solidFill>
              </a:rPr>
              <a:t>D</a:t>
            </a:r>
            <a:r>
              <a:rPr lang="en-US" i="1" baseline="-25000" dirty="0">
                <a:solidFill>
                  <a:srgbClr val="0070C0"/>
                </a:solidFill>
              </a:rPr>
              <a:t>i</a:t>
            </a:r>
            <a:r>
              <a:rPr lang="en-US" dirty="0"/>
              <a:t> as test </a:t>
            </a:r>
            <a:r>
              <a:rPr lang="en-US" dirty="0" smtClean="0"/>
              <a:t>set for accuracy estimation </a:t>
            </a:r>
            <a:r>
              <a:rPr lang="en-US" dirty="0"/>
              <a:t>and </a:t>
            </a:r>
            <a:r>
              <a:rPr lang="en-US" dirty="0" smtClean="0"/>
              <a:t>others </a:t>
            </a:r>
            <a:r>
              <a:rPr lang="en-US" sz="1800" i="1" dirty="0" smtClean="0">
                <a:solidFill>
                  <a:srgbClr val="0070C0"/>
                </a:solidFill>
              </a:rPr>
              <a:t>D</a:t>
            </a:r>
            <a:r>
              <a:rPr lang="en-US" sz="1800" i="1" baseline="-25000" dirty="0" smtClean="0">
                <a:solidFill>
                  <a:srgbClr val="0070C0"/>
                </a:solidFill>
              </a:rPr>
              <a:t>1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mr-IN" sz="1800" i="1" dirty="0" smtClean="0">
                <a:solidFill>
                  <a:srgbClr val="0070C0"/>
                </a:solidFill>
              </a:rPr>
              <a:t>…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en-US" sz="1800" i="1" dirty="0" smtClean="0">
                <a:solidFill>
                  <a:srgbClr val="0070C0"/>
                </a:solidFill>
              </a:rPr>
              <a:t>D</a:t>
            </a:r>
            <a:r>
              <a:rPr lang="en-US" sz="1800" i="1" baseline="-25000" dirty="0" smtClean="0">
                <a:solidFill>
                  <a:srgbClr val="0070C0"/>
                </a:solidFill>
              </a:rPr>
              <a:t>i-1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en-US" sz="1800" i="1" dirty="0" smtClean="0">
                <a:solidFill>
                  <a:srgbClr val="0070C0"/>
                </a:solidFill>
              </a:rPr>
              <a:t>D</a:t>
            </a:r>
            <a:r>
              <a:rPr lang="en-US" sz="1800" i="1" baseline="-25000" dirty="0" smtClean="0">
                <a:solidFill>
                  <a:srgbClr val="0070C0"/>
                </a:solidFill>
              </a:rPr>
              <a:t>i+1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mr-IN" sz="1800" i="1" dirty="0" smtClean="0">
                <a:solidFill>
                  <a:srgbClr val="0070C0"/>
                </a:solidFill>
              </a:rPr>
              <a:t>…</a:t>
            </a:r>
            <a:r>
              <a:rPr lang="en-US" sz="1800" dirty="0" smtClean="0">
                <a:solidFill>
                  <a:srgbClr val="0070C0"/>
                </a:solidFill>
              </a:rPr>
              <a:t>∪</a:t>
            </a:r>
            <a:r>
              <a:rPr lang="en-US" sz="1800" i="1" dirty="0" err="1" smtClean="0">
                <a:solidFill>
                  <a:srgbClr val="0070C0"/>
                </a:solidFill>
              </a:rPr>
              <a:t>D</a:t>
            </a:r>
            <a:r>
              <a:rPr lang="en-US" sz="1800" i="1" baseline="-25000" dirty="0" err="1" smtClean="0">
                <a:solidFill>
                  <a:srgbClr val="0070C0"/>
                </a:solidFill>
              </a:rPr>
              <a:t>k</a:t>
            </a:r>
            <a:r>
              <a:rPr lang="en-US" dirty="0"/>
              <a:t> </a:t>
            </a:r>
            <a:r>
              <a:rPr lang="en-US" dirty="0" smtClean="0"/>
              <a:t>as </a:t>
            </a:r>
            <a:r>
              <a:rPr lang="en-US" dirty="0"/>
              <a:t>training </a:t>
            </a:r>
            <a:r>
              <a:rPr lang="en-US" dirty="0" smtClean="0"/>
              <a:t>set for model construction</a:t>
            </a:r>
          </a:p>
          <a:p>
            <a:pPr lvl="1"/>
            <a:r>
              <a:rPr lang="en-US" i="1" dirty="0">
                <a:solidFill>
                  <a:srgbClr val="0070C0"/>
                </a:solidFill>
              </a:rPr>
              <a:t>k</a:t>
            </a:r>
            <a:r>
              <a:rPr lang="en-US" dirty="0" smtClean="0">
                <a:solidFill>
                  <a:srgbClr val="0070C0"/>
                </a:solidFill>
              </a:rPr>
              <a:t>=10</a:t>
            </a:r>
            <a:r>
              <a:rPr lang="en-US" dirty="0" smtClean="0"/>
              <a:t> is the most popular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0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i="1" dirty="0"/>
              <a:t>k</a:t>
            </a:r>
            <a:r>
              <a:rPr lang="en-US" altLang="zh-CN" dirty="0"/>
              <a:t>-fold Cross Validation: Example 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i="1" dirty="0">
                <a:solidFill>
                  <a:srgbClr val="0070C0"/>
                </a:solidFill>
              </a:rPr>
              <a:t>k</a:t>
            </a:r>
            <a:r>
              <a:rPr lang="en-US" altLang="zh-CN" dirty="0">
                <a:solidFill>
                  <a:srgbClr val="0070C0"/>
                </a:solidFill>
              </a:rPr>
              <a:t>=3)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763871"/>
              </p:ext>
            </p:extLst>
          </p:nvPr>
        </p:nvGraphicFramePr>
        <p:xfrm>
          <a:off x="540047" y="1179991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847618"/>
              </p:ext>
            </p:extLst>
          </p:nvPr>
        </p:nvGraphicFramePr>
        <p:xfrm>
          <a:off x="4043829" y="5025825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660428"/>
              </p:ext>
            </p:extLst>
          </p:nvPr>
        </p:nvGraphicFramePr>
        <p:xfrm>
          <a:off x="6463260" y="5025825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599644" y="5728622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5188" y="5373427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77882" y="2111229"/>
            <a:ext cx="12659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Data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5400000">
            <a:off x="1514367" y="3312131"/>
            <a:ext cx="364843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2959475" y="4998393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98251"/>
              </p:ext>
            </p:extLst>
          </p:nvPr>
        </p:nvGraphicFramePr>
        <p:xfrm>
          <a:off x="4043829" y="3408628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07682"/>
              </p:ext>
            </p:extLst>
          </p:nvPr>
        </p:nvGraphicFramePr>
        <p:xfrm>
          <a:off x="6463260" y="3408628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599644" y="4111425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65188" y="3756230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968723"/>
              </p:ext>
            </p:extLst>
          </p:nvPr>
        </p:nvGraphicFramePr>
        <p:xfrm>
          <a:off x="4043829" y="1814425"/>
          <a:ext cx="2313485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845022"/>
              </p:ext>
            </p:extLst>
          </p:nvPr>
        </p:nvGraphicFramePr>
        <p:xfrm>
          <a:off x="6463260" y="1814425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1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599644" y="2517222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65188" y="2162027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344993"/>
              </p:ext>
            </p:extLst>
          </p:nvPr>
        </p:nvGraphicFramePr>
        <p:xfrm>
          <a:off x="540045" y="3795303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5608"/>
              </p:ext>
            </p:extLst>
          </p:nvPr>
        </p:nvGraphicFramePr>
        <p:xfrm>
          <a:off x="540044" y="4823674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02332"/>
              </p:ext>
            </p:extLst>
          </p:nvPr>
        </p:nvGraphicFramePr>
        <p:xfrm>
          <a:off x="540044" y="5852045"/>
          <a:ext cx="2313485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912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Cross-validation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methods </a:t>
            </a:r>
            <a:r>
              <a:rPr lang="en-US" altLang="zh-CN" sz="2000" dirty="0" smtClean="0"/>
              <a:t>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b="1" dirty="0" smtClean="0">
                <a:solidFill>
                  <a:srgbClr val="FF0000"/>
                </a:solidFill>
              </a:rPr>
              <a:t>Leave-one-out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validation</a:t>
            </a:r>
            <a:endParaRPr lang="zh-CN" altLang="en-US" sz="1800" b="1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15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Leave-one </a:t>
            </a:r>
            <a:r>
              <a:rPr lang="en-US" dirty="0" smtClean="0">
                <a:solidFill>
                  <a:srgbClr val="0070C0"/>
                </a:solidFill>
              </a:rPr>
              <a:t>(</a:t>
            </a:r>
            <a:r>
              <a:rPr lang="en-US" i="1" dirty="0" smtClean="0">
                <a:solidFill>
                  <a:srgbClr val="0070C0"/>
                </a:solidFill>
              </a:rPr>
              <a:t>k</a:t>
            </a:r>
            <a:r>
              <a:rPr lang="en-US" dirty="0" smtClean="0">
                <a:solidFill>
                  <a:srgbClr val="0070C0"/>
                </a:solidFill>
              </a:rPr>
              <a:t>)</a:t>
            </a:r>
            <a:r>
              <a:rPr lang="en-US" dirty="0" smtClean="0"/>
              <a:t>-out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Given </a:t>
            </a:r>
            <a:r>
              <a:rPr lang="en-US" sz="2800" i="1" dirty="0" smtClean="0">
                <a:solidFill>
                  <a:srgbClr val="C00000"/>
                </a:solidFill>
              </a:rPr>
              <a:t>small-sized</a:t>
            </a:r>
            <a:r>
              <a:rPr lang="en-US" sz="2800" dirty="0" smtClean="0"/>
              <a:t> data </a:t>
            </a:r>
            <a:r>
              <a:rPr lang="en-US" sz="2800" dirty="0"/>
              <a:t>is randomly partitioned into </a:t>
            </a:r>
            <a:r>
              <a:rPr lang="en-US" sz="2800" dirty="0" smtClean="0"/>
              <a:t>a training set and a test set. The size of the test set is </a:t>
            </a:r>
            <a:r>
              <a:rPr lang="en-US" sz="2800" i="1" dirty="0" smtClean="0">
                <a:solidFill>
                  <a:srgbClr val="0070C0"/>
                </a:solidFill>
              </a:rPr>
              <a:t>k</a:t>
            </a:r>
            <a:r>
              <a:rPr lang="en-US" sz="2800" dirty="0" smtClean="0"/>
              <a:t>, i.e., number of test tuples.</a:t>
            </a:r>
            <a:endParaRPr lang="zh-CN" alt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55813"/>
              </p:ext>
            </p:extLst>
          </p:nvPr>
        </p:nvGraphicFramePr>
        <p:xfrm>
          <a:off x="457200" y="3202632"/>
          <a:ext cx="2313485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830817"/>
              </p:ext>
            </p:extLst>
          </p:nvPr>
        </p:nvGraphicFramePr>
        <p:xfrm>
          <a:off x="3928718" y="3003125"/>
          <a:ext cx="231348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960023"/>
              </p:ext>
            </p:extLst>
          </p:nvPr>
        </p:nvGraphicFramePr>
        <p:xfrm>
          <a:off x="6646935" y="3003125"/>
          <a:ext cx="2313485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484534" y="3869572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28864" y="3455860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41382" y="4220203"/>
            <a:ext cx="126592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Data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 rot="19846310">
            <a:off x="2877961" y="3790138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601208">
            <a:off x="2893595" y="4906664"/>
            <a:ext cx="978408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362474"/>
              </p:ext>
            </p:extLst>
          </p:nvPr>
        </p:nvGraphicFramePr>
        <p:xfrm>
          <a:off x="3928718" y="4955690"/>
          <a:ext cx="231348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1</a:t>
                      </a:r>
                      <a:endParaRPr lang="zh-CN" altLang="en-US" sz="1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2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4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5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b="1" dirty="0" smtClean="0"/>
                        <a:t>6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89033"/>
              </p:ext>
            </p:extLst>
          </p:nvPr>
        </p:nvGraphicFramePr>
        <p:xfrm>
          <a:off x="6646935" y="4955690"/>
          <a:ext cx="2313485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b="1" dirty="0" smtClean="0"/>
                        <a:t>3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484534" y="5822137"/>
            <a:ext cx="170642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Training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28864" y="5408425"/>
            <a:ext cx="1165768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Test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Set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15240" y="5408425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smtClean="0">
                <a:solidFill>
                  <a:srgbClr val="0070C0"/>
                </a:solidFill>
              </a:rPr>
              <a:t>k </a:t>
            </a:r>
            <a:r>
              <a:rPr lang="en-US" sz="2800" i="1" dirty="0" smtClean="0">
                <a:solidFill>
                  <a:srgbClr val="0070C0"/>
                </a:solidFill>
              </a:rPr>
              <a:t>= 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1766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Cross-validation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methods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(+ Stratified)</a:t>
            </a:r>
            <a:endParaRPr lang="zh-CN" altLang="en-US" sz="2000" b="1" dirty="0">
              <a:solidFill>
                <a:srgbClr val="FF0000"/>
              </a:solidFill>
            </a:endParaRPr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481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Stratified Cross-Validation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Folds </a:t>
            </a:r>
            <a:r>
              <a:rPr lang="en-US" sz="2800" dirty="0"/>
              <a:t>are stratified so that class </a:t>
            </a:r>
            <a:r>
              <a:rPr lang="en-US" sz="2800" dirty="0" smtClean="0"/>
              <a:t>distribution in </a:t>
            </a:r>
            <a:r>
              <a:rPr lang="en-US" sz="2800" dirty="0"/>
              <a:t>each fold is </a:t>
            </a:r>
            <a:r>
              <a:rPr lang="en-US" sz="2800" dirty="0" smtClean="0"/>
              <a:t>approximately </a:t>
            </a:r>
            <a:r>
              <a:rPr lang="en-US" sz="2800" dirty="0"/>
              <a:t>the same as that in </a:t>
            </a:r>
            <a:r>
              <a:rPr lang="en-US" sz="2800" dirty="0" smtClean="0"/>
              <a:t>initial data.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663590"/>
              </p:ext>
            </p:extLst>
          </p:nvPr>
        </p:nvGraphicFramePr>
        <p:xfrm>
          <a:off x="157396" y="2742883"/>
          <a:ext cx="3964899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3773"/>
                <a:gridCol w="487546"/>
                <a:gridCol w="544905"/>
                <a:gridCol w="458867"/>
                <a:gridCol w="1849808"/>
              </a:tblGrid>
              <a:tr h="0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800" dirty="0" smtClean="0"/>
                        <a:t>Features</a:t>
                      </a:r>
                      <a:endParaRPr lang="en-US" sz="1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Label</a:t>
                      </a:r>
                    </a:p>
                    <a:p>
                      <a:r>
                        <a:rPr lang="en-US" sz="1800" dirty="0" smtClean="0"/>
                        <a:t>(Win/Loss/Draw)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1</a:t>
                      </a:r>
                    </a:p>
                    <a:p>
                      <a:r>
                        <a:rPr lang="mr-IN" altLang="zh-CN" sz="1800" dirty="0" smtClean="0"/>
                        <a:t>…</a:t>
                      </a:r>
                      <a:endParaRPr lang="en-US" altLang="zh-CN" sz="1800" dirty="0" smtClean="0"/>
                    </a:p>
                    <a:p>
                      <a:r>
                        <a:rPr lang="en-US" altLang="zh-CN" sz="1800" b="1" dirty="0" smtClean="0">
                          <a:solidFill>
                            <a:srgbClr val="0070C0"/>
                          </a:solidFill>
                        </a:rPr>
                        <a:t>500</a:t>
                      </a:r>
                      <a:endParaRPr lang="zh-CN" altLang="en-US" sz="1800" b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Win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501</a:t>
                      </a:r>
                    </a:p>
                    <a:p>
                      <a:r>
                        <a:rPr lang="mr-IN" sz="1800" dirty="0" smtClean="0"/>
                        <a:t>…</a:t>
                      </a:r>
                      <a:endParaRPr lang="en-US" sz="1800" dirty="0" smtClean="0"/>
                    </a:p>
                    <a:p>
                      <a:r>
                        <a:rPr lang="en-US" sz="1800" b="1" i="0" dirty="0" smtClean="0">
                          <a:solidFill>
                            <a:srgbClr val="0070C0"/>
                          </a:solidFill>
                        </a:rPr>
                        <a:t>800</a:t>
                      </a:r>
                      <a:endParaRPr lang="en-US" sz="1800" b="1" i="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Loss</a:t>
                      </a:r>
                      <a:endParaRPr lang="en-US" sz="18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801</a:t>
                      </a:r>
                    </a:p>
                    <a:p>
                      <a:r>
                        <a:rPr lang="mr-IN" sz="1800" dirty="0" smtClean="0"/>
                        <a:t>…</a:t>
                      </a:r>
                      <a:endParaRPr lang="en-US" sz="1800" dirty="0" smtClean="0"/>
                    </a:p>
                    <a:p>
                      <a:r>
                        <a:rPr lang="en-US" sz="1800" b="1" dirty="0" smtClean="0">
                          <a:solidFill>
                            <a:srgbClr val="0070C0"/>
                          </a:solidFill>
                        </a:rPr>
                        <a:t>850</a:t>
                      </a:r>
                      <a:endParaRPr lang="en-US" sz="1800" b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Draw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4508447" y="4192207"/>
            <a:ext cx="1024410" cy="484632"/>
          </a:xfrm>
          <a:prstGeom prst="right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733719"/>
              </p:ext>
            </p:extLst>
          </p:nvPr>
        </p:nvGraphicFramePr>
        <p:xfrm>
          <a:off x="5919009" y="2524985"/>
          <a:ext cx="23134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*50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*30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Loss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70C0"/>
                          </a:solidFill>
                        </a:rPr>
                        <a:t>*5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Draw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789012"/>
              </p:ext>
            </p:extLst>
          </p:nvPr>
        </p:nvGraphicFramePr>
        <p:xfrm>
          <a:off x="5919009" y="3861748"/>
          <a:ext cx="23134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*50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*30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Loss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70C0"/>
                          </a:solidFill>
                        </a:rPr>
                        <a:t>*5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Draw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075111"/>
              </p:ext>
            </p:extLst>
          </p:nvPr>
        </p:nvGraphicFramePr>
        <p:xfrm>
          <a:off x="5919010" y="5502275"/>
          <a:ext cx="2313485" cy="121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2697"/>
                <a:gridCol w="381753"/>
                <a:gridCol w="374754"/>
                <a:gridCol w="377167"/>
                <a:gridCol w="717114"/>
              </a:tblGrid>
              <a:tr h="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400" dirty="0" smtClean="0"/>
                        <a:t>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Label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*50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Win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0070C0"/>
                          </a:solidFill>
                        </a:rPr>
                        <a:t>*30</a:t>
                      </a:r>
                      <a:endParaRPr lang="zh-CN" altLang="en-US" sz="1400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Loss</a:t>
                      </a:r>
                      <a:endParaRPr lang="en-US" sz="14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rgbClr val="0070C0"/>
                          </a:solidFill>
                        </a:rPr>
                        <a:t>*5</a:t>
                      </a:r>
                      <a:endParaRPr 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Draw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 rot="5400000">
            <a:off x="6861589" y="5041256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sz="2400" smtClean="0"/>
              <a:t>…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122296" y="3603581"/>
            <a:ext cx="17967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10-fold </a:t>
            </a:r>
            <a:r>
              <a:rPr lang="en-US" smtClean="0"/>
              <a:t>stratified cross-validation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00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Decision Tree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93089" y="3573436"/>
            <a:ext cx="2248229" cy="330156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70C0"/>
                </a:solidFill>
              </a:rPr>
              <a:t>Is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Opponent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mr-IN" altLang="zh-CN" dirty="0" smtClean="0">
                <a:solidFill>
                  <a:srgbClr val="0070C0"/>
                </a:solidFill>
              </a:rPr>
              <a:t>…</a:t>
            </a:r>
            <a:r>
              <a:rPr lang="en-US" altLang="zh-CN" dirty="0" smtClean="0">
                <a:solidFill>
                  <a:srgbClr val="0070C0"/>
                </a:solidFill>
              </a:rPr>
              <a:t>Top25?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3111" y="4573584"/>
            <a:ext cx="1011836" cy="375586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Lose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16881" y="3996342"/>
            <a:ext cx="3626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In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69726" y="3996342"/>
            <a:ext cx="553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Out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56244" y="4573584"/>
            <a:ext cx="864668" cy="375586"/>
          </a:xfrm>
          <a:prstGeom prst="rect">
            <a:avLst/>
          </a:prstGeom>
          <a:ln w="63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B050"/>
                </a:solidFill>
              </a:rPr>
              <a:t>Win</a:t>
            </a:r>
            <a:endParaRPr lang="zh-CN" altLang="en-US" dirty="0" smtClean="0">
              <a:solidFill>
                <a:srgbClr val="00B05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669029" y="3903592"/>
            <a:ext cx="848175" cy="66999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517204" y="3903592"/>
            <a:ext cx="371374" cy="669992"/>
          </a:xfrm>
          <a:prstGeom prst="straightConnector1">
            <a:avLst/>
          </a:prstGeom>
          <a:ln w="63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11431"/>
              </p:ext>
            </p:extLst>
          </p:nvPr>
        </p:nvGraphicFramePr>
        <p:xfrm>
          <a:off x="114942" y="5258435"/>
          <a:ext cx="8229602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405755"/>
                <a:gridCol w="1340600"/>
                <a:gridCol w="2383436"/>
                <a:gridCol w="1214203"/>
                <a:gridCol w="931921"/>
                <a:gridCol w="1023865"/>
                <a:gridCol w="929822"/>
              </a:tblGrid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10/21/17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USC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Lose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10/28/17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North Carolina State</a:t>
                      </a:r>
                      <a:endParaRPr lang="en-US" sz="20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solidFill>
                            <a:srgbClr val="00B05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11/4/17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Wake Forest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solidFill>
                            <a:srgbClr val="00B05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</a:t>
                      </a:r>
                      <a:endParaRPr lang="en-US" sz="2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11/18/17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Navy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2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2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solidFill>
                            <a:srgbClr val="00B05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2400" dirty="0">
                        <a:solidFill>
                          <a:srgbClr val="00B050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114942" y="4796770"/>
            <a:ext cx="8049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Test:</a:t>
            </a:r>
            <a:endParaRPr lang="en-US" sz="2400" dirty="0"/>
          </a:p>
        </p:txBody>
      </p:sp>
      <p:graphicFrame>
        <p:nvGraphicFramePr>
          <p:cNvPr id="1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010674"/>
              </p:ext>
            </p:extLst>
          </p:nvPr>
        </p:nvGraphicFramePr>
        <p:xfrm>
          <a:off x="289753" y="1635990"/>
          <a:ext cx="8664316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427188"/>
                <a:gridCol w="862359"/>
                <a:gridCol w="1868445"/>
                <a:gridCol w="1509128"/>
                <a:gridCol w="1940309"/>
                <a:gridCol w="1077949"/>
                <a:gridCol w="978938"/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 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Is Home/Away?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Is Opponent in AP Top 25 at Preseason?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Media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Label: Win/Lose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9/2/17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Temple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9/9/17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Georgia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Lose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9/16/17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Boston College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Away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2-ESPN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9/23/17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Michigan State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Away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3-FOX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9/30/17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Miami Ohio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6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10/7/17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North Carolina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Away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4-ABC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158484" y="1174325"/>
            <a:ext cx="1303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Training: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58484" y="3413740"/>
            <a:ext cx="107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Model: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8942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List: Validation Settings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Holdout validation</a:t>
            </a:r>
          </a:p>
          <a:p>
            <a:pPr>
              <a:buFont typeface="Wingdings" charset="2"/>
              <a:buChar char="q"/>
            </a:pPr>
            <a:r>
              <a:rPr lang="en-US" i="1" dirty="0" smtClean="0"/>
              <a:t> k</a:t>
            </a:r>
            <a:r>
              <a:rPr lang="en-US" dirty="0" smtClean="0"/>
              <a:t>-fold cross-validation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Leave-one-out validation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smtClean="0"/>
              <a:t>Stratified cross-validation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56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Confusion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matrix</a:t>
            </a:r>
            <a:endParaRPr lang="zh-CN" alt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3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(1) Confusion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Given</a:t>
            </a:r>
            <a:r>
              <a:rPr lang="en-US" altLang="en-US" sz="2400" i="1" dirty="0"/>
              <a:t> m</a:t>
            </a:r>
            <a:r>
              <a:rPr lang="en-US" altLang="en-US" sz="2400" dirty="0"/>
              <a:t> classes, an entry, </a:t>
            </a:r>
            <a:r>
              <a:rPr lang="en-US" altLang="en-US" sz="2400" i="1" dirty="0" err="1"/>
              <a:t>CM</a:t>
            </a:r>
            <a:r>
              <a:rPr lang="en-US" altLang="en-US" sz="2400" i="1" baseline="-25000" dirty="0" err="1"/>
              <a:t>i,j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 in a confusion matrix </a:t>
            </a:r>
            <a:r>
              <a:rPr lang="en-US" altLang="en-US" sz="2400" b="1" i="1" dirty="0" smtClean="0"/>
              <a:t>CM</a:t>
            </a:r>
            <a:r>
              <a:rPr lang="en-US" altLang="en-US" sz="2400" dirty="0" smtClean="0"/>
              <a:t> indicates the number </a:t>
            </a:r>
            <a:r>
              <a:rPr lang="en-US" altLang="en-US" sz="2400" dirty="0"/>
              <a:t>of tuples in class </a:t>
            </a:r>
            <a:r>
              <a:rPr lang="en-US" altLang="en-US" sz="2400" i="1" dirty="0" err="1"/>
              <a:t>i</a:t>
            </a:r>
            <a:r>
              <a:rPr lang="en-US" altLang="en-US" sz="2400" dirty="0"/>
              <a:t>  </a:t>
            </a:r>
            <a:r>
              <a:rPr lang="en-US" altLang="en-US" sz="2400" dirty="0" smtClean="0"/>
              <a:t>(</a:t>
            </a:r>
            <a:r>
              <a:rPr lang="en-US" altLang="en-US" sz="2400" b="1" dirty="0" smtClean="0"/>
              <a:t>actual class</a:t>
            </a:r>
            <a:r>
              <a:rPr lang="en-US" altLang="en-US" sz="2400" dirty="0" smtClean="0"/>
              <a:t>) that </a:t>
            </a:r>
            <a:r>
              <a:rPr lang="en-US" altLang="en-US" sz="2400" dirty="0"/>
              <a:t>were labeled by the classifier as class </a:t>
            </a:r>
            <a:r>
              <a:rPr lang="en-US" altLang="en-US" sz="2400" i="1" dirty="0" smtClean="0"/>
              <a:t>j </a:t>
            </a:r>
            <a:r>
              <a:rPr lang="en-US" altLang="en-US" sz="2400" dirty="0" smtClean="0"/>
              <a:t>(</a:t>
            </a:r>
            <a:r>
              <a:rPr lang="en-US" altLang="en-US" sz="2400" b="1" dirty="0" smtClean="0"/>
              <a:t>predicted class</a:t>
            </a:r>
            <a:r>
              <a:rPr lang="en-US" altLang="en-US" sz="2400" dirty="0" smtClean="0"/>
              <a:t>)</a:t>
            </a:r>
            <a:endParaRPr lang="en-US" altLang="en-US" sz="24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May have extra rows/columns to provide totals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Group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873076"/>
              </p:ext>
            </p:extLst>
          </p:nvPr>
        </p:nvGraphicFramePr>
        <p:xfrm>
          <a:off x="457200" y="3133254"/>
          <a:ext cx="7924800" cy="1173798"/>
        </p:xfrm>
        <a:graphic>
          <a:graphicData uri="http://schemas.openxmlformats.org/drawingml/2006/table">
            <a:tbl>
              <a:tblPr/>
              <a:tblGrid>
                <a:gridCol w="2895600"/>
                <a:gridCol w="2471738"/>
                <a:gridCol w="2557462"/>
              </a:tblGrid>
              <a:tr h="427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Actual class\Predicted class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 C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True Positives (TP)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False Negatives (FN)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 C</a:t>
                      </a:r>
                      <a:endParaRPr kumimoji="0" lang="en-US" sz="1800" b="0" i="0" u="none" strike="noStrike" cap="none" normalizeH="0" baseline="-2500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False Positives (FP)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True Negatives (TN)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7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997500"/>
              </p:ext>
            </p:extLst>
          </p:nvPr>
        </p:nvGraphicFramePr>
        <p:xfrm>
          <a:off x="128275" y="4537239"/>
          <a:ext cx="8887449" cy="1454467"/>
        </p:xfrm>
        <a:graphic>
          <a:graphicData uri="http://schemas.openxmlformats.org/drawingml/2006/table">
            <a:tbl>
              <a:tblPr/>
              <a:tblGrid>
                <a:gridCol w="3187889"/>
                <a:gridCol w="2329088"/>
                <a:gridCol w="2256115"/>
                <a:gridCol w="1114357"/>
              </a:tblGrid>
              <a:tr h="387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Actual class\Predicted class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game_result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= “win”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game_result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= “loss”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7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game_result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= “win”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6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954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7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7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game_result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 = “loss”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412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588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71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Total</a:t>
                      </a:r>
                    </a:p>
                  </a:txBody>
                  <a:tcPr marT="45728" marB="4572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7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366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634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</a:t>
                      </a: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,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000</a:t>
                      </a:r>
                    </a:p>
                  </a:txBody>
                  <a:tcPr marT="45728" marB="4572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0539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Accuracy,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Error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rate</a:t>
            </a:r>
            <a:endParaRPr lang="zh-CN" alt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112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(2) Accuracy, Error Rate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b="1" dirty="0"/>
              <a:t>Classifier Accuracy, </a:t>
            </a:r>
            <a:r>
              <a:rPr lang="en-US" altLang="en-US" sz="2800" dirty="0"/>
              <a:t>or recognition rate: percentage of test set tuples that are correctly classified</a:t>
            </a:r>
            <a:endParaRPr lang="zh-CN" altLang="en-US" sz="2800" dirty="0"/>
          </a:p>
          <a:p>
            <a:pPr marL="0" indent="0" algn="ctr">
              <a:buNone/>
            </a:pPr>
            <a:r>
              <a:rPr lang="en-US" altLang="en-US" sz="2800" i="1" dirty="0"/>
              <a:t>Accuracy = (TP + TN)/All</a:t>
            </a:r>
          </a:p>
          <a:p>
            <a:r>
              <a:rPr lang="en-US" altLang="en-US" sz="2800" b="1" dirty="0"/>
              <a:t>Error rate:</a:t>
            </a:r>
            <a:r>
              <a:rPr lang="en-US" altLang="en-US" sz="2800" dirty="0"/>
              <a:t> </a:t>
            </a:r>
            <a:r>
              <a:rPr lang="en-US" altLang="en-US" sz="2800" i="1" dirty="0"/>
              <a:t>1 –</a:t>
            </a:r>
            <a:r>
              <a:rPr lang="en-US" altLang="en-US" sz="2800" dirty="0"/>
              <a:t> </a:t>
            </a:r>
            <a:r>
              <a:rPr lang="en-US" altLang="en-US" sz="2800" i="1" dirty="0"/>
              <a:t>accuracy</a:t>
            </a:r>
            <a:r>
              <a:rPr lang="en-US" altLang="en-US" sz="2800" dirty="0"/>
              <a:t>, or</a:t>
            </a:r>
            <a:endParaRPr lang="zh-CN" altLang="en-US" sz="2800" dirty="0"/>
          </a:p>
          <a:p>
            <a:pPr marL="0" indent="0" algn="ctr">
              <a:buNone/>
            </a:pPr>
            <a:r>
              <a:rPr lang="en-US" altLang="en-US" sz="2800" i="1" dirty="0"/>
              <a:t>Error rate = (FP + FN)/All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12488"/>
              </p:ext>
            </p:extLst>
          </p:nvPr>
        </p:nvGraphicFramePr>
        <p:xfrm>
          <a:off x="457200" y="4453163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438267"/>
              </p:ext>
            </p:extLst>
          </p:nvPr>
        </p:nvGraphicFramePr>
        <p:xfrm>
          <a:off x="3102427" y="4453163"/>
          <a:ext cx="3156858" cy="1673000"/>
        </p:xfrm>
        <a:graphic>
          <a:graphicData uri="http://schemas.openxmlformats.org/drawingml/2006/table">
            <a:tbl>
              <a:tblPr/>
              <a:tblGrid>
                <a:gridCol w="883920"/>
                <a:gridCol w="757646"/>
                <a:gridCol w="757646"/>
                <a:gridCol w="757646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553200" y="4627943"/>
            <a:ext cx="249004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Accuracy = 2000/5000</a:t>
            </a:r>
          </a:p>
          <a:p>
            <a:r>
              <a:rPr lang="en-US" altLang="en-US" sz="2000" i="1" dirty="0" smtClean="0"/>
              <a:t>= 0.4</a:t>
            </a:r>
          </a:p>
          <a:p>
            <a:r>
              <a:rPr lang="en-US" altLang="en-US" sz="2000" i="1" dirty="0" smtClean="0"/>
              <a:t>Error rate = 3000/5000</a:t>
            </a:r>
          </a:p>
          <a:p>
            <a:r>
              <a:rPr lang="en-US" altLang="en-US" sz="2000" i="1" dirty="0" smtClean="0"/>
              <a:t>= 0.6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3726370" y="6308725"/>
            <a:ext cx="38936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en-US" sz="2000" smtClean="0">
                <a:latin typeface="Corbel" charset="0"/>
                <a:ea typeface="Corbel" charset="0"/>
                <a:cs typeface="Corbel" charset="0"/>
              </a:rPr>
              <a:t>Example: C 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= (</a:t>
            </a:r>
            <a:r>
              <a:rPr lang="en-US" sz="2000" dirty="0" err="1" smtClean="0">
                <a:latin typeface="Corbel" charset="0"/>
                <a:ea typeface="Corbel" charset="0"/>
                <a:cs typeface="Corbel" charset="0"/>
              </a:rPr>
              <a:t>game_result</a:t>
            </a: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 = “win”)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353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Sensitivity,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Specificity</a:t>
            </a:r>
            <a:endParaRPr lang="zh-CN" alt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472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(3) Sensitivity, 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Class Imbalance Problem: </a:t>
            </a:r>
          </a:p>
          <a:p>
            <a:pPr lvl="1"/>
            <a:r>
              <a:rPr lang="en-US" altLang="en-US" sz="2400" dirty="0" smtClean="0"/>
              <a:t>One class may be rare, e.g. fraud, or HIV-positive</a:t>
            </a:r>
          </a:p>
          <a:p>
            <a:pPr lvl="2"/>
            <a:r>
              <a:rPr lang="en-US" altLang="en-US" dirty="0" smtClean="0">
                <a:solidFill>
                  <a:srgbClr val="0070C0"/>
                </a:solidFill>
              </a:rPr>
              <a:t>N </a:t>
            </a:r>
            <a:r>
              <a:rPr lang="en-US" altLang="en-US" dirty="0">
                <a:solidFill>
                  <a:srgbClr val="0070C0"/>
                </a:solidFill>
              </a:rPr>
              <a:t>&gt;&gt; </a:t>
            </a:r>
            <a:r>
              <a:rPr lang="en-US" altLang="en-US" dirty="0" smtClean="0">
                <a:solidFill>
                  <a:srgbClr val="0070C0"/>
                </a:solidFill>
              </a:rPr>
              <a:t>P</a:t>
            </a:r>
          </a:p>
          <a:p>
            <a:pPr lvl="1"/>
            <a:r>
              <a:rPr lang="en-US" altLang="en-US" sz="2400" dirty="0" smtClean="0"/>
              <a:t>Significant majority of the negative class and minority of the positive class</a:t>
            </a:r>
          </a:p>
          <a:p>
            <a:pPr lvl="2"/>
            <a:r>
              <a:rPr lang="en-US" altLang="en-US" sz="2000" dirty="0" smtClean="0"/>
              <a:t>Then </a:t>
            </a:r>
            <a:r>
              <a:rPr lang="en-US" altLang="en-US" sz="2000" dirty="0" smtClean="0">
                <a:solidFill>
                  <a:srgbClr val="0070C0"/>
                </a:solidFill>
              </a:rPr>
              <a:t>TN</a:t>
            </a:r>
            <a:r>
              <a:rPr lang="en-US" altLang="en-US" sz="2000" dirty="0" smtClean="0"/>
              <a:t> could be high and </a:t>
            </a:r>
            <a:r>
              <a:rPr lang="en-US" altLang="en-US" sz="2000" i="1" dirty="0" smtClean="0"/>
              <a:t>Accuracy </a:t>
            </a:r>
            <a:r>
              <a:rPr lang="en-US" altLang="en-US" sz="2000" i="1" dirty="0"/>
              <a:t>= (TP + </a:t>
            </a:r>
            <a:r>
              <a:rPr lang="en-US" altLang="en-US" sz="2000" i="1" dirty="0">
                <a:solidFill>
                  <a:srgbClr val="0070C0"/>
                </a:solidFill>
              </a:rPr>
              <a:t>TN</a:t>
            </a:r>
            <a:r>
              <a:rPr lang="en-US" altLang="en-US" sz="2000" i="1" dirty="0"/>
              <a:t>)/</a:t>
            </a:r>
            <a:r>
              <a:rPr lang="en-US" altLang="en-US" sz="2000" i="1" dirty="0" smtClean="0"/>
              <a:t>All </a:t>
            </a:r>
            <a:r>
              <a:rPr lang="en-US" altLang="en-US" sz="2000" dirty="0" smtClean="0"/>
              <a:t>could be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11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3887889"/>
              </p:ext>
            </p:extLst>
          </p:nvPr>
        </p:nvGraphicFramePr>
        <p:xfrm>
          <a:off x="151350" y="4454247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405942"/>
              </p:ext>
            </p:extLst>
          </p:nvPr>
        </p:nvGraphicFramePr>
        <p:xfrm>
          <a:off x="2698231" y="4453163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6203330" y="4627943"/>
            <a:ext cx="28108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Accuracy = 97000/100000</a:t>
            </a:r>
          </a:p>
          <a:p>
            <a:r>
              <a:rPr lang="en-US" altLang="en-US" sz="2000" i="1" dirty="0" smtClean="0"/>
              <a:t>= 0.97</a:t>
            </a:r>
          </a:p>
          <a:p>
            <a:r>
              <a:rPr lang="en-US" altLang="en-US" sz="2000" i="1" dirty="0" smtClean="0"/>
              <a:t>Error rate = 3000/100000</a:t>
            </a:r>
          </a:p>
          <a:p>
            <a:r>
              <a:rPr lang="en-US" altLang="en-US" sz="2000" i="1" dirty="0" smtClean="0"/>
              <a:t>= 0.03</a:t>
            </a:r>
            <a:endParaRPr lang="en-US" sz="2000" dirty="0"/>
          </a:p>
        </p:txBody>
      </p:sp>
      <p:sp>
        <p:nvSpPr>
          <p:cNvPr id="14" name="Rectangle 13"/>
          <p:cNvSpPr/>
          <p:nvPr/>
        </p:nvSpPr>
        <p:spPr>
          <a:xfrm>
            <a:off x="4079865" y="6308725"/>
            <a:ext cx="3186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Example: C = (cancer= “yes”)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9576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(3) Sensitivity, Specificity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Sensitivity: True Positive recognition rate</a:t>
            </a:r>
          </a:p>
          <a:p>
            <a:pPr marL="0" indent="0" algn="ctr">
              <a:buNone/>
            </a:pPr>
            <a:r>
              <a:rPr lang="en-US" altLang="en-US" sz="2400" i="1" dirty="0" smtClean="0"/>
              <a:t>Sensitivity = TP/</a:t>
            </a:r>
            <a:r>
              <a:rPr lang="en-US" altLang="en-US" sz="2400" i="1" dirty="0" smtClean="0">
                <a:solidFill>
                  <a:srgbClr val="0070C0"/>
                </a:solidFill>
              </a:rPr>
              <a:t>P</a:t>
            </a:r>
          </a:p>
          <a:p>
            <a:r>
              <a:rPr lang="en-US" altLang="en-US" sz="2400" dirty="0" smtClean="0"/>
              <a:t>Specificity: True Negative recognition rate</a:t>
            </a:r>
          </a:p>
          <a:p>
            <a:pPr marL="0" indent="0" algn="ctr">
              <a:buNone/>
            </a:pPr>
            <a:r>
              <a:rPr lang="en-US" altLang="en-US" sz="2400" i="1" dirty="0" smtClean="0"/>
              <a:t>Specificity = TN/</a:t>
            </a:r>
            <a:r>
              <a:rPr lang="en-US" altLang="en-US" sz="2400" i="1" dirty="0" smtClean="0">
                <a:solidFill>
                  <a:srgbClr val="0070C0"/>
                </a:solidFill>
              </a:rPr>
              <a:t>N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6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0559061"/>
              </p:ext>
            </p:extLst>
          </p:nvPr>
        </p:nvGraphicFramePr>
        <p:xfrm>
          <a:off x="151350" y="4454247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9592617"/>
              </p:ext>
            </p:extLst>
          </p:nvPr>
        </p:nvGraphicFramePr>
        <p:xfrm>
          <a:off x="2698231" y="4453163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203330" y="4627943"/>
            <a:ext cx="28151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Sensitivity = 1000/2800</a:t>
            </a:r>
          </a:p>
          <a:p>
            <a:r>
              <a:rPr lang="en-US" altLang="en-US" sz="2000" i="1" dirty="0" smtClean="0"/>
              <a:t>= 0.357</a:t>
            </a:r>
          </a:p>
          <a:p>
            <a:r>
              <a:rPr lang="en-US" altLang="en-US" sz="2000" i="1" dirty="0" smtClean="0"/>
              <a:t>Specificity = 96000/97800</a:t>
            </a:r>
          </a:p>
          <a:p>
            <a:r>
              <a:rPr lang="en-US" altLang="en-US" sz="2000" i="1" dirty="0" smtClean="0"/>
              <a:t>=0.982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4079865" y="6308725"/>
            <a:ext cx="3186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Example: C = (cancer= “yes”)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9624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Precision,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Recall,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F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measure, G measure</a:t>
            </a:r>
            <a:endParaRPr lang="zh-CN" alt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050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(4) Precision, 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altLang="en-US" sz="2800" b="1" dirty="0" smtClean="0"/>
              <a:t>Precision</a:t>
            </a:r>
            <a:r>
              <a:rPr lang="en-US" altLang="en-US" sz="2800" dirty="0" smtClean="0"/>
              <a:t>, or </a:t>
            </a:r>
            <a:r>
              <a:rPr lang="en-US" altLang="en-US" sz="2800" dirty="0"/>
              <a:t>exactness: what % of tuples that the classifier labeled as positive are actually </a:t>
            </a:r>
            <a:r>
              <a:rPr lang="en-US" altLang="en-US" sz="2800" dirty="0" smtClean="0"/>
              <a:t>positive?</a:t>
            </a:r>
          </a:p>
          <a:p>
            <a:pPr marL="0" indent="0" algn="ctr">
              <a:lnSpc>
                <a:spcPct val="90000"/>
              </a:lnSpc>
              <a:buNone/>
              <a:defRPr/>
            </a:pPr>
            <a:r>
              <a:rPr lang="en-US" altLang="en-US" sz="2800" i="1" dirty="0" smtClean="0"/>
              <a:t>Precision = TP/(TP+FP) = TP/</a:t>
            </a:r>
            <a:r>
              <a:rPr lang="en-US" altLang="en-US" sz="2800" i="1" dirty="0" smtClean="0">
                <a:solidFill>
                  <a:srgbClr val="0070C0"/>
                </a:solidFill>
              </a:rPr>
              <a:t>P’</a:t>
            </a:r>
            <a:endParaRPr lang="en-US" altLang="en-US" sz="2800" i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en-US" sz="2800" b="1" dirty="0" smtClean="0"/>
              <a:t>Recall</a:t>
            </a:r>
            <a:r>
              <a:rPr lang="en-US" altLang="en-US" sz="2800" dirty="0" smtClean="0"/>
              <a:t>, or completeness: what </a:t>
            </a:r>
            <a:r>
              <a:rPr lang="en-US" altLang="en-US" sz="2800" dirty="0"/>
              <a:t>% of positive tuples did the classifier label as positive</a:t>
            </a:r>
            <a:r>
              <a:rPr lang="en-US" altLang="en-US" sz="2800" dirty="0" smtClean="0"/>
              <a:t>?</a:t>
            </a:r>
          </a:p>
          <a:p>
            <a:pPr marL="0" indent="0" algn="ctr">
              <a:lnSpc>
                <a:spcPct val="90000"/>
              </a:lnSpc>
              <a:buNone/>
              <a:defRPr/>
            </a:pPr>
            <a:r>
              <a:rPr lang="en-US" altLang="en-US" sz="2800" i="1" dirty="0" smtClean="0"/>
              <a:t>Recall = TP/(TP+FN) = TP/</a:t>
            </a:r>
            <a:r>
              <a:rPr lang="en-US" altLang="en-US" sz="2800" i="1" dirty="0" smtClean="0">
                <a:solidFill>
                  <a:srgbClr val="0070C0"/>
                </a:solidFill>
              </a:rPr>
              <a:t>P</a:t>
            </a:r>
            <a:r>
              <a:rPr lang="en-US" altLang="en-US" sz="2800" i="1" dirty="0" smtClean="0"/>
              <a:t>, </a:t>
            </a:r>
            <a:r>
              <a:rPr lang="en-US" altLang="en-US" sz="2000" i="1" dirty="0" smtClean="0"/>
              <a:t>the same as </a:t>
            </a:r>
            <a:r>
              <a:rPr lang="en-US" altLang="en-US" sz="2000" i="1" dirty="0" smtClean="0">
                <a:solidFill>
                  <a:srgbClr val="0070C0"/>
                </a:solidFill>
              </a:rPr>
              <a:t>sensitivity</a:t>
            </a:r>
            <a:endParaRPr lang="en-US" altLang="en-US" sz="2000" i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48044"/>
              </p:ext>
            </p:extLst>
          </p:nvPr>
        </p:nvGraphicFramePr>
        <p:xfrm>
          <a:off x="151350" y="4454247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079865" y="6308725"/>
            <a:ext cx="31866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</a:pPr>
            <a:r>
              <a:rPr lang="en-US" sz="2000" dirty="0" smtClean="0">
                <a:latin typeface="Corbel" charset="0"/>
                <a:ea typeface="Corbel" charset="0"/>
                <a:cs typeface="Corbel" charset="0"/>
              </a:rPr>
              <a:t>Example: C = (cancer= “yes”)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7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002930"/>
              </p:ext>
            </p:extLst>
          </p:nvPr>
        </p:nvGraphicFramePr>
        <p:xfrm>
          <a:off x="2698231" y="4453163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6203330" y="4627943"/>
            <a:ext cx="242252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Precision = 1000/2200</a:t>
            </a:r>
          </a:p>
          <a:p>
            <a:r>
              <a:rPr lang="en-US" altLang="en-US" sz="2000" i="1" dirty="0" smtClean="0"/>
              <a:t>= 0.455</a:t>
            </a:r>
          </a:p>
          <a:p>
            <a:r>
              <a:rPr lang="en-US" altLang="en-US" sz="2000" i="1" dirty="0" smtClean="0"/>
              <a:t>Recall = 1000/2800</a:t>
            </a:r>
          </a:p>
          <a:p>
            <a:r>
              <a:rPr lang="en-US" altLang="en-US" sz="2000" i="1" dirty="0" smtClean="0"/>
              <a:t>= 0.357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064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Review: Naïve Bayes Classifier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0909699"/>
              </p:ext>
            </p:extLst>
          </p:nvPr>
        </p:nvGraphicFramePr>
        <p:xfrm>
          <a:off x="289753" y="1635990"/>
          <a:ext cx="8664316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427188"/>
                <a:gridCol w="862359"/>
                <a:gridCol w="1868445"/>
                <a:gridCol w="1509128"/>
                <a:gridCol w="1940309"/>
                <a:gridCol w="1077949"/>
                <a:gridCol w="978938"/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 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Is Home/Away?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Is Opponent in AP Top 25 at Preseason?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Media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Label: Win/Lose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9/2/17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Temple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9/9/17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Georgia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Lose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9/16/17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Boston College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Away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2-ESPN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9/23/17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Michigan State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Away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3-FOX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9/30/17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Miami Ohio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6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10/7/17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North Carolina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Away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4-ABC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58484" y="1174325"/>
            <a:ext cx="1303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Training: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58484" y="3413740"/>
            <a:ext cx="107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Model: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29503"/>
              </p:ext>
            </p:extLst>
          </p:nvPr>
        </p:nvGraphicFramePr>
        <p:xfrm>
          <a:off x="507110" y="3840325"/>
          <a:ext cx="8229602" cy="365760"/>
        </p:xfrm>
        <a:graphic>
          <a:graphicData uri="http://schemas.openxmlformats.org/drawingml/2006/table">
            <a:tbl>
              <a:tblPr firstRow="1" firstCol="1" bandRow="1"/>
              <a:tblGrid>
                <a:gridCol w="405755"/>
                <a:gridCol w="1340600"/>
                <a:gridCol w="2383436"/>
                <a:gridCol w="1214203"/>
                <a:gridCol w="931921"/>
                <a:gridCol w="1023865"/>
                <a:gridCol w="929822"/>
              </a:tblGrid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10/21/17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USC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?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57200" y="4295532"/>
            <a:ext cx="2932085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Prior probability:</a:t>
            </a:r>
          </a:p>
          <a:p>
            <a:r>
              <a:rPr lang="en-US" altLang="zh-CN" sz="2000" dirty="0" smtClean="0"/>
              <a:t>P(Win) = 5/6, P(Lose) = 1/6</a:t>
            </a:r>
          </a:p>
          <a:p>
            <a:r>
              <a:rPr lang="en-US" sz="2000" b="1" dirty="0" smtClean="0"/>
              <a:t>Likelihood:</a:t>
            </a:r>
          </a:p>
          <a:p>
            <a:r>
              <a:rPr lang="en-US" sz="2000" dirty="0" smtClean="0"/>
              <a:t>P(</a:t>
            </a:r>
            <a:r>
              <a:rPr lang="en-US" sz="2000" dirty="0" err="1" smtClean="0"/>
              <a:t>Home|Win</a:t>
            </a:r>
            <a:r>
              <a:rPr lang="en-US" sz="2000" dirty="0" smtClean="0"/>
              <a:t>) = 2/5</a:t>
            </a:r>
          </a:p>
          <a:p>
            <a:r>
              <a:rPr lang="en-US" sz="2000" dirty="0" smtClean="0"/>
              <a:t>P(</a:t>
            </a:r>
            <a:r>
              <a:rPr lang="en-US" sz="2000" dirty="0" err="1" smtClean="0"/>
              <a:t>Home|Lose</a:t>
            </a:r>
            <a:r>
              <a:rPr lang="en-US" sz="2000" dirty="0" smtClean="0"/>
              <a:t>) = 1/1</a:t>
            </a:r>
          </a:p>
          <a:p>
            <a:r>
              <a:rPr lang="en-US" sz="2000" dirty="0" smtClean="0"/>
              <a:t>P(</a:t>
            </a:r>
            <a:r>
              <a:rPr lang="en-US" sz="2000" dirty="0" err="1" smtClean="0"/>
              <a:t>In|Win</a:t>
            </a:r>
            <a:r>
              <a:rPr lang="en-US" sz="2000" dirty="0" smtClean="0"/>
              <a:t>) = 0/5</a:t>
            </a:r>
          </a:p>
          <a:p>
            <a:r>
              <a:rPr lang="en-US" altLang="zh-CN" sz="2000" dirty="0"/>
              <a:t>P(</a:t>
            </a:r>
            <a:r>
              <a:rPr lang="en-US" altLang="zh-CN" sz="2000" dirty="0" err="1"/>
              <a:t>In|Lose</a:t>
            </a:r>
            <a:r>
              <a:rPr lang="en-US" altLang="zh-CN" sz="2000" dirty="0"/>
              <a:t>) = 1/1</a:t>
            </a:r>
          </a:p>
          <a:p>
            <a:r>
              <a:rPr lang="en-US" altLang="zh-CN" sz="2000" dirty="0"/>
              <a:t>P(</a:t>
            </a:r>
            <a:r>
              <a:rPr lang="en-US" altLang="zh-CN" sz="2000" dirty="0" err="1"/>
              <a:t>NBC|Win</a:t>
            </a:r>
            <a:r>
              <a:rPr lang="en-US" altLang="zh-CN" sz="2000" dirty="0"/>
              <a:t>) = </a:t>
            </a:r>
            <a:r>
              <a:rPr lang="en-US" altLang="zh-CN" sz="2000" dirty="0" smtClean="0"/>
              <a:t>2/5</a:t>
            </a:r>
            <a:endParaRPr lang="en-US" altLang="zh-CN" sz="2000" dirty="0"/>
          </a:p>
        </p:txBody>
      </p:sp>
      <p:sp>
        <p:nvSpPr>
          <p:cNvPr id="10" name="Rectangle 9"/>
          <p:cNvSpPr/>
          <p:nvPr/>
        </p:nvSpPr>
        <p:spPr>
          <a:xfrm>
            <a:off x="3942000" y="4295532"/>
            <a:ext cx="4754828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P(</a:t>
            </a:r>
            <a:r>
              <a:rPr lang="en-US" altLang="zh-CN" sz="2000" dirty="0" err="1"/>
              <a:t>NBC|Lose</a:t>
            </a:r>
            <a:r>
              <a:rPr lang="en-US" altLang="zh-CN" sz="2000" dirty="0"/>
              <a:t>) = 1/1</a:t>
            </a:r>
          </a:p>
          <a:p>
            <a:r>
              <a:rPr lang="en-US" sz="2400" b="1" dirty="0" smtClean="0"/>
              <a:t>Posteriori </a:t>
            </a:r>
            <a:r>
              <a:rPr lang="en-US" sz="2400" b="1" dirty="0"/>
              <a:t>probability</a:t>
            </a:r>
            <a:r>
              <a:rPr lang="en-US" sz="2400" b="1" dirty="0" smtClean="0"/>
              <a:t>:</a:t>
            </a:r>
            <a:endParaRPr lang="en-US" sz="2400" dirty="0" smtClean="0"/>
          </a:p>
          <a:p>
            <a:r>
              <a:rPr lang="en-US" sz="2400" dirty="0" smtClean="0"/>
              <a:t>P(</a:t>
            </a:r>
            <a:r>
              <a:rPr lang="en-US" sz="2400" dirty="0" err="1" smtClean="0"/>
              <a:t>Win|X</a:t>
            </a:r>
            <a:r>
              <a:rPr lang="en-US" sz="2400" dirty="0"/>
              <a:t>) = </a:t>
            </a:r>
            <a:r>
              <a:rPr lang="en-US" sz="2400" dirty="0">
                <a:solidFill>
                  <a:srgbClr val="FF0000"/>
                </a:solidFill>
              </a:rPr>
              <a:t>2/5 * 0/5 * 2/5 </a:t>
            </a:r>
            <a:r>
              <a:rPr lang="en-US" sz="2400" dirty="0"/>
              <a:t>* 5/6 / </a:t>
            </a:r>
            <a:r>
              <a:rPr lang="en-US" sz="2400" dirty="0" smtClean="0"/>
              <a:t>P(X)</a:t>
            </a:r>
          </a:p>
          <a:p>
            <a:r>
              <a:rPr lang="en-US" sz="2400" dirty="0" smtClean="0"/>
              <a:t>= 0.0 / P(X)</a:t>
            </a:r>
            <a:endParaRPr lang="en-US" sz="2400" dirty="0"/>
          </a:p>
          <a:p>
            <a:r>
              <a:rPr lang="en-US" sz="2400" dirty="0"/>
              <a:t>P(</a:t>
            </a:r>
            <a:r>
              <a:rPr lang="en-US" sz="2400" dirty="0" err="1"/>
              <a:t>Lose|X</a:t>
            </a:r>
            <a:r>
              <a:rPr lang="en-US" sz="2400" dirty="0"/>
              <a:t>) = </a:t>
            </a:r>
            <a:r>
              <a:rPr lang="en-US" sz="2400" dirty="0">
                <a:solidFill>
                  <a:srgbClr val="FF0000"/>
                </a:solidFill>
              </a:rPr>
              <a:t>1/1 * 1/1 * 1/1 </a:t>
            </a:r>
            <a:r>
              <a:rPr lang="en-US" sz="2400" dirty="0"/>
              <a:t>*1/6 / </a:t>
            </a:r>
            <a:r>
              <a:rPr lang="en-US" sz="2400" dirty="0" smtClean="0"/>
              <a:t>P(X)</a:t>
            </a:r>
          </a:p>
          <a:p>
            <a:r>
              <a:rPr lang="en-US" sz="2400" dirty="0" smtClean="0"/>
              <a:t>= 0.167 / P(X)</a:t>
            </a:r>
          </a:p>
          <a:p>
            <a:r>
              <a:rPr lang="en-US" sz="2400" dirty="0" smtClean="0"/>
              <a:t>Conclusion: </a:t>
            </a:r>
            <a:r>
              <a:rPr lang="en-US" sz="2400" dirty="0" smtClean="0">
                <a:solidFill>
                  <a:srgbClr val="FF0000"/>
                </a:solidFill>
              </a:rPr>
              <a:t>Lose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2742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(4’) F Measure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b="1" dirty="0" smtClean="0"/>
              <a:t>F measure</a:t>
            </a:r>
            <a:r>
              <a:rPr lang="en-US" altLang="en-US" sz="2400" dirty="0" smtClean="0"/>
              <a:t>, or F-score: harmonic mean of precision and recall</a:t>
            </a:r>
          </a:p>
          <a:p>
            <a:pPr lvl="1"/>
            <a:r>
              <a:rPr lang="en-US" altLang="en-US" sz="2400" dirty="0" smtClean="0"/>
              <a:t>In general, it is the weighted measure of precision and recall, also called F</a:t>
            </a:r>
            <a:r>
              <a:rPr lang="el-GR" altLang="en-US" sz="2400" dirty="0" smtClean="0">
                <a:latin typeface="Corbel" charset="0"/>
                <a:ea typeface="Corbel" charset="0"/>
                <a:cs typeface="Corbel" charset="0"/>
              </a:rPr>
              <a:t>β</a:t>
            </a:r>
            <a:r>
              <a:rPr lang="en-US" altLang="en-US" sz="2400" dirty="0" smtClean="0">
                <a:latin typeface="Corbel" charset="0"/>
                <a:ea typeface="Corbel" charset="0"/>
                <a:cs typeface="Corbel" charset="0"/>
              </a:rPr>
              <a:t>-score:</a:t>
            </a: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pPr marL="0" indent="0">
              <a:buNone/>
            </a:pPr>
            <a:endParaRPr lang="en-US" altLang="en-US" sz="2400" dirty="0" smtClean="0"/>
          </a:p>
          <a:p>
            <a:r>
              <a:rPr lang="en-US" altLang="en-US" sz="2400" dirty="0" smtClean="0"/>
              <a:t>F1-measure (balanced F-measure) </a:t>
            </a:r>
          </a:p>
          <a:p>
            <a:pPr lvl="1"/>
            <a:r>
              <a:rPr lang="en-US" altLang="en-US" sz="2400" dirty="0" smtClean="0"/>
              <a:t>That is,  when </a:t>
            </a:r>
            <a:r>
              <a:rPr lang="el-GR" altLang="en-US" sz="2400" dirty="0" smtClean="0"/>
              <a:t>β</a:t>
            </a:r>
            <a:r>
              <a:rPr lang="en-US" altLang="en-US" sz="2400" dirty="0" smtClean="0"/>
              <a:t> = 1,</a:t>
            </a:r>
          </a:p>
          <a:p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two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meausres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F</a:t>
            </a:r>
            <a:r>
              <a:rPr lang="en-US" altLang="zh-CN" sz="2000" baseline="-25000" dirty="0" smtClean="0"/>
              <a:t>2</a:t>
            </a:r>
            <a:endParaRPr lang="zh-CN" altLang="en-US" sz="2000" baseline="-25000" dirty="0" smtClean="0"/>
          </a:p>
          <a:p>
            <a:pPr lvl="1"/>
            <a:r>
              <a:rPr lang="en-US" altLang="zh-CN" sz="2000" dirty="0" smtClean="0"/>
              <a:t>F</a:t>
            </a:r>
            <a:r>
              <a:rPr lang="en-US" altLang="zh-CN" sz="2000" baseline="-25000" dirty="0" smtClean="0"/>
              <a:t>0.5</a:t>
            </a:r>
            <a:endParaRPr lang="en-US" sz="2000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5" y="2866408"/>
            <a:ext cx="4752948" cy="750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391" y="4170976"/>
            <a:ext cx="1596088" cy="712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79479" y="2752493"/>
            <a:ext cx="317299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Assigning </a:t>
            </a:r>
            <a:r>
              <a:rPr lang="el-GR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β</a:t>
            </a:r>
            <a:r>
              <a:rPr lang="en-US" altLang="en-US" baseline="30000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times as much weight to </a:t>
            </a:r>
            <a:r>
              <a:rPr lang="en-US" altLang="zh-CN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recall</a:t>
            </a:r>
            <a:r>
              <a:rPr lang="zh-CN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 </a:t>
            </a:r>
            <a:r>
              <a:rPr lang="en-US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as </a:t>
            </a:r>
            <a:r>
              <a:rPr lang="en-US" altLang="en-US" dirty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to </a:t>
            </a:r>
            <a:r>
              <a:rPr lang="en-US" altLang="zh-CN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precision</a:t>
            </a:r>
            <a:endParaRPr lang="zh-CN" altLang="en-US" dirty="0" smtClean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80000"/>
              </a:lnSpc>
            </a:pPr>
            <a:endParaRPr lang="en-US" altLang="en-US" dirty="0" smtClean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  <a:p>
            <a:pPr>
              <a:lnSpc>
                <a:spcPct val="80000"/>
              </a:lnSpc>
            </a:pPr>
            <a:r>
              <a:rPr lang="en-US" altLang="zh-CN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α=1/(1+</a:t>
            </a:r>
            <a:r>
              <a:rPr lang="el-GR" altLang="en-US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β</a:t>
            </a:r>
            <a:r>
              <a:rPr lang="en-US" altLang="en-US" baseline="30000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2</a:t>
            </a:r>
            <a:r>
              <a:rPr lang="en-US" altLang="zh-CN" dirty="0" smtClean="0">
                <a:solidFill>
                  <a:schemeClr val="tx2"/>
                </a:solidFill>
                <a:latin typeface="Corbel" charset="0"/>
                <a:ea typeface="Corbel" charset="0"/>
                <a:cs typeface="Corbel" charset="0"/>
              </a:rPr>
              <a:t>)</a:t>
            </a:r>
            <a:endParaRPr lang="en-US" altLang="en-US" dirty="0">
              <a:solidFill>
                <a:schemeClr val="tx2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graphicFrame>
        <p:nvGraphicFramePr>
          <p:cNvPr id="11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07175"/>
              </p:ext>
            </p:extLst>
          </p:nvPr>
        </p:nvGraphicFramePr>
        <p:xfrm>
          <a:off x="2431546" y="5083542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6029307" y="4509773"/>
            <a:ext cx="2422523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Precision = 1000/2200</a:t>
            </a:r>
          </a:p>
          <a:p>
            <a:r>
              <a:rPr lang="en-US" altLang="en-US" sz="2000" i="1" dirty="0" smtClean="0"/>
              <a:t>= 0.455</a:t>
            </a:r>
          </a:p>
          <a:p>
            <a:r>
              <a:rPr lang="en-US" altLang="en-US" sz="2000" i="1" dirty="0" smtClean="0"/>
              <a:t>Recall = 1000/2800</a:t>
            </a:r>
          </a:p>
          <a:p>
            <a:r>
              <a:rPr lang="en-US" altLang="en-US" sz="2000" i="1" dirty="0" smtClean="0"/>
              <a:t>= 0.357</a:t>
            </a:r>
            <a:endParaRPr lang="zh-CN" altLang="en-US" sz="2000" i="1" dirty="0" smtClean="0"/>
          </a:p>
          <a:p>
            <a:r>
              <a:rPr lang="en-US" altLang="zh-CN" sz="2000" i="1" dirty="0" smtClean="0">
                <a:solidFill>
                  <a:srgbClr val="0070C0"/>
                </a:solidFill>
              </a:rPr>
              <a:t>F1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=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0.400</a:t>
            </a:r>
            <a:endParaRPr lang="zh-CN" altLang="en-US" sz="2000" i="1" dirty="0" smtClean="0">
              <a:solidFill>
                <a:srgbClr val="0070C0"/>
              </a:solidFill>
            </a:endParaRPr>
          </a:p>
          <a:p>
            <a:r>
              <a:rPr lang="en-US" altLang="zh-CN" sz="2000" i="1" dirty="0" smtClean="0">
                <a:solidFill>
                  <a:srgbClr val="0070C0"/>
                </a:solidFill>
              </a:rPr>
              <a:t>F2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=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0.373</a:t>
            </a:r>
            <a:endParaRPr lang="zh-CN" altLang="en-US" sz="2000" i="1" dirty="0" smtClean="0">
              <a:solidFill>
                <a:srgbClr val="0070C0"/>
              </a:solidFill>
            </a:endParaRPr>
          </a:p>
          <a:p>
            <a:r>
              <a:rPr lang="en-US" altLang="zh-CN" sz="2000" i="1" dirty="0" smtClean="0">
                <a:solidFill>
                  <a:srgbClr val="0070C0"/>
                </a:solidFill>
              </a:rPr>
              <a:t>F</a:t>
            </a:r>
            <a:r>
              <a:rPr lang="en-US" altLang="zh-CN" sz="2000" i="1" baseline="-25000" dirty="0" smtClean="0">
                <a:solidFill>
                  <a:srgbClr val="0070C0"/>
                </a:solidFill>
              </a:rPr>
              <a:t>0.5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=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0.431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368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Metrics:</a:t>
            </a:r>
            <a:r>
              <a:rPr lang="zh-CN" altLang="en-US" dirty="0" smtClean="0"/>
              <a:t> </a:t>
            </a:r>
            <a:r>
              <a:rPr lang="en-US" altLang="zh-CN" dirty="0" smtClean="0"/>
              <a:t>(4’’)</a:t>
            </a:r>
            <a:r>
              <a:rPr lang="zh-CN" altLang="en-US" dirty="0" smtClean="0"/>
              <a:t> </a:t>
            </a:r>
            <a:r>
              <a:rPr lang="en-US" altLang="zh-CN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 smtClean="0"/>
                  <a:t>G</a:t>
                </a:r>
                <a:r>
                  <a:rPr lang="zh-CN" altLang="en-US" b="1" dirty="0" smtClean="0"/>
                  <a:t> </a:t>
                </a:r>
                <a:r>
                  <a:rPr lang="en-US" altLang="zh-CN" b="1" dirty="0" smtClean="0"/>
                  <a:t>measure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or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Fowlkes-Mallows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Index,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is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the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geometric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mean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of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precision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and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recall:</a:t>
                </a:r>
                <a:endParaRPr lang="zh-CN" alt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𝑃𝑅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18257"/>
              </p:ext>
            </p:extLst>
          </p:nvPr>
        </p:nvGraphicFramePr>
        <p:xfrm>
          <a:off x="1307283" y="3533398"/>
          <a:ext cx="3477716" cy="1673000"/>
        </p:xfrm>
        <a:graphic>
          <a:graphicData uri="http://schemas.openxmlformats.org/drawingml/2006/table">
            <a:tbl>
              <a:tblPr/>
              <a:tblGrid>
                <a:gridCol w="973760"/>
                <a:gridCol w="834652"/>
                <a:gridCol w="834652"/>
                <a:gridCol w="834652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96000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2200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97800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100000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5215358" y="3554290"/>
            <a:ext cx="2422523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000" i="1" dirty="0" smtClean="0"/>
              <a:t>Precision = 1000/2200</a:t>
            </a:r>
          </a:p>
          <a:p>
            <a:r>
              <a:rPr lang="en-US" altLang="en-US" sz="2000" i="1" dirty="0" smtClean="0"/>
              <a:t>= 0.455</a:t>
            </a:r>
          </a:p>
          <a:p>
            <a:r>
              <a:rPr lang="en-US" altLang="en-US" sz="2000" i="1" dirty="0" smtClean="0"/>
              <a:t>Recall = 1000/2800</a:t>
            </a:r>
          </a:p>
          <a:p>
            <a:r>
              <a:rPr lang="en-US" altLang="en-US" sz="2000" i="1" dirty="0" smtClean="0"/>
              <a:t>= 0.357</a:t>
            </a:r>
            <a:endParaRPr lang="zh-CN" altLang="en-US" sz="2000" i="1" dirty="0" smtClean="0"/>
          </a:p>
          <a:p>
            <a:r>
              <a:rPr lang="en-US" altLang="zh-CN" sz="2000" i="1" dirty="0" smtClean="0">
                <a:solidFill>
                  <a:srgbClr val="0070C0"/>
                </a:solidFill>
              </a:rPr>
              <a:t>G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=</a:t>
            </a:r>
            <a:r>
              <a:rPr lang="zh-CN" altLang="en-US" sz="2000" i="1" dirty="0" smtClean="0">
                <a:solidFill>
                  <a:srgbClr val="0070C0"/>
                </a:solidFill>
              </a:rPr>
              <a:t> </a:t>
            </a:r>
            <a:r>
              <a:rPr lang="en-US" altLang="zh-CN" sz="2000" i="1" dirty="0" smtClean="0">
                <a:solidFill>
                  <a:srgbClr val="0070C0"/>
                </a:solidFill>
              </a:rPr>
              <a:t>0.403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644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ROC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urves,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Area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Under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the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Curve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(AUC), Precision-Recall Curve</a:t>
            </a:r>
            <a:endParaRPr lang="zh-CN" alt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115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Metrics:</a:t>
            </a:r>
            <a:r>
              <a:rPr lang="zh-CN" altLang="en-US" dirty="0" smtClean="0"/>
              <a:t> </a:t>
            </a:r>
            <a:r>
              <a:rPr lang="en-US" altLang="zh-CN" dirty="0" smtClean="0"/>
              <a:t>(5)</a:t>
            </a:r>
            <a:r>
              <a:rPr lang="zh-CN" altLang="en-US" dirty="0" smtClean="0"/>
              <a:t> </a:t>
            </a:r>
            <a:r>
              <a:rPr lang="en-US" altLang="zh-CN" dirty="0" smtClean="0"/>
              <a:t>ROC</a:t>
            </a:r>
            <a:r>
              <a:rPr lang="zh-CN" altLang="en-US" dirty="0" smtClean="0"/>
              <a:t> </a:t>
            </a:r>
            <a:r>
              <a:rPr lang="en-US" altLang="zh-CN" dirty="0" smtClean="0"/>
              <a:t>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 smtClean="0"/>
              <a:t>What is it?</a:t>
            </a:r>
          </a:p>
          <a:p>
            <a:pPr lvl="1"/>
            <a:r>
              <a:rPr lang="en-US" altLang="en-US" dirty="0" smtClean="0"/>
              <a:t>ROC </a:t>
            </a:r>
            <a:r>
              <a:rPr lang="en-US" altLang="en-US" dirty="0"/>
              <a:t>(Receiver Operating Characteristics) curves: for visual comparison of classification </a:t>
            </a:r>
            <a:r>
              <a:rPr lang="en-US" altLang="en-US" dirty="0" smtClean="0"/>
              <a:t>models.</a:t>
            </a:r>
          </a:p>
          <a:p>
            <a:pPr lvl="1"/>
            <a:r>
              <a:rPr lang="en-US" altLang="en-US" dirty="0" smtClean="0"/>
              <a:t>Originated </a:t>
            </a:r>
            <a:r>
              <a:rPr lang="en-US" altLang="en-US" dirty="0"/>
              <a:t>from signal detection </a:t>
            </a:r>
            <a:r>
              <a:rPr lang="en-US" altLang="en-US" dirty="0" smtClean="0"/>
              <a:t>theory: Developed in 1950s to analyze noisy signals.</a:t>
            </a:r>
            <a:endParaRPr lang="en-US" altLang="en-US" dirty="0"/>
          </a:p>
          <a:p>
            <a:pPr lvl="1"/>
            <a:r>
              <a:rPr lang="en-US" altLang="en-US" dirty="0"/>
              <a:t>Shows the </a:t>
            </a:r>
            <a:r>
              <a:rPr lang="en-US" altLang="en-US" b="1" dirty="0"/>
              <a:t>trade-off between the true positive rate and the false positive </a:t>
            </a:r>
            <a:r>
              <a:rPr lang="en-US" altLang="en-US" b="1" dirty="0" smtClean="0"/>
              <a:t>rate</a:t>
            </a:r>
            <a:r>
              <a:rPr lang="en-US" altLang="en-US" dirty="0" smtClean="0"/>
              <a:t>.</a:t>
            </a:r>
          </a:p>
          <a:p>
            <a:pPr lvl="2"/>
            <a:r>
              <a:rPr lang="en-US" altLang="en-US" dirty="0" smtClean="0"/>
              <a:t>TPR = TP/P = TP/(TP+FN)</a:t>
            </a:r>
          </a:p>
          <a:p>
            <a:pPr lvl="2"/>
            <a:r>
              <a:rPr lang="en-US" altLang="en-US" dirty="0" smtClean="0"/>
              <a:t>FPR = FP/N = FP/(FP+TN)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Group 1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053520"/>
              </p:ext>
            </p:extLst>
          </p:nvPr>
        </p:nvGraphicFramePr>
        <p:xfrm>
          <a:off x="5667730" y="5048475"/>
          <a:ext cx="2351313" cy="1673000"/>
        </p:xfrm>
        <a:graphic>
          <a:graphicData uri="http://schemas.openxmlformats.org/drawingml/2006/table">
            <a:tbl>
              <a:tblPr/>
              <a:tblGrid>
                <a:gridCol w="658368"/>
                <a:gridCol w="564315"/>
                <a:gridCol w="564315"/>
                <a:gridCol w="564315"/>
              </a:tblGrid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A\P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¬C</a:t>
                      </a: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FP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82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T="45740" marB="4574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P’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N’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All</a:t>
                      </a:r>
                    </a:p>
                  </a:txBody>
                  <a:tcPr marT="45740" marB="4574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7823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(5)</a:t>
            </a:r>
            <a:r>
              <a:rPr lang="zh-CN" altLang="en-US" dirty="0"/>
              <a:t> </a:t>
            </a:r>
            <a:r>
              <a:rPr lang="en-US" altLang="zh-CN" dirty="0"/>
              <a:t>ROC</a:t>
            </a:r>
            <a:r>
              <a:rPr lang="zh-CN" altLang="en-US" dirty="0"/>
              <a:t> </a:t>
            </a:r>
            <a:r>
              <a:rPr lang="en-US" altLang="zh-CN" dirty="0"/>
              <a:t>Curve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How to plot?</a:t>
            </a:r>
          </a:p>
          <a:p>
            <a:pPr lvl="1"/>
            <a:r>
              <a:rPr lang="en-US" altLang="en-US" sz="2400" dirty="0"/>
              <a:t>Rank the test tuples in decreasing order: the one that is most likely to belong to the positive class appears at the top of the list</a:t>
            </a:r>
          </a:p>
          <a:p>
            <a:pPr lvl="1"/>
            <a:r>
              <a:rPr lang="en-US" altLang="en-US" sz="2400" b="1" dirty="0"/>
              <a:t>Vertical axis represents the true positive </a:t>
            </a:r>
            <a:r>
              <a:rPr lang="en-US" altLang="en-US" sz="2400" b="1" dirty="0" smtClean="0"/>
              <a:t>rate</a:t>
            </a:r>
          </a:p>
          <a:p>
            <a:pPr lvl="1"/>
            <a:r>
              <a:rPr lang="en-US" altLang="en-US" sz="2400" b="1" dirty="0" smtClean="0"/>
              <a:t>Horizontal </a:t>
            </a:r>
            <a:r>
              <a:rPr lang="en-US" altLang="en-US" sz="2400" b="1" dirty="0"/>
              <a:t>axis represents the false positive </a:t>
            </a:r>
            <a:r>
              <a:rPr lang="en-US" altLang="en-US" sz="2400" b="1" dirty="0" smtClean="0"/>
              <a:t>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78111" y="4272197"/>
            <a:ext cx="2128604" cy="203918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1475026" y="5107122"/>
            <a:ext cx="1837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True positive </a:t>
            </a:r>
            <a:r>
              <a:rPr lang="en-US" dirty="0"/>
              <a:t>rate</a:t>
            </a:r>
          </a:p>
        </p:txBody>
      </p:sp>
      <p:sp>
        <p:nvSpPr>
          <p:cNvPr id="9" name="Rectangle 8"/>
          <p:cNvSpPr/>
          <p:nvPr/>
        </p:nvSpPr>
        <p:spPr>
          <a:xfrm>
            <a:off x="2990870" y="6494462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False </a:t>
            </a:r>
            <a:r>
              <a:rPr lang="en-US" dirty="0"/>
              <a:t>positive rate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878111" y="6218255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606546" y="6024147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606546" y="4188505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30612" y="6218255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>
          <a:xfrm rot="16016439">
            <a:off x="3262579" y="3905569"/>
            <a:ext cx="3839828" cy="4571823"/>
          </a:xfrm>
          <a:prstGeom prst="arc">
            <a:avLst>
              <a:gd name="adj1" fmla="val 16200000"/>
              <a:gd name="adj2" fmla="val 21455974"/>
            </a:avLst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09834" y="4272198"/>
            <a:ext cx="0" cy="2084152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909834" y="4302177"/>
            <a:ext cx="2096881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95408" y="428795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ideal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620849" y="4689476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72000" y="489100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6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ROC Curves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9702"/>
            <a:ext cx="8229600" cy="322695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2979"/>
            <a:ext cx="8229600" cy="32404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6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2070"/>
            <a:ext cx="8229600" cy="3242222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81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7422"/>
            <a:ext cx="8229600" cy="32315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891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2979"/>
            <a:ext cx="8229600" cy="324040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0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Zero-Probability: </a:t>
            </a:r>
            <a:r>
              <a:rPr lang="en-US" dirty="0" err="1" smtClean="0"/>
              <a:t>Laplacian</a:t>
            </a:r>
            <a:r>
              <a:rPr lang="en-US" dirty="0" smtClean="0"/>
              <a:t> Correction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/>
          </p:nvPr>
        </p:nvGraphicFramePr>
        <p:xfrm>
          <a:off x="289753" y="1635990"/>
          <a:ext cx="8664316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427188"/>
                <a:gridCol w="862359"/>
                <a:gridCol w="1868445"/>
                <a:gridCol w="1509128"/>
                <a:gridCol w="1940309"/>
                <a:gridCol w="1077949"/>
                <a:gridCol w="978938"/>
              </a:tblGrid>
              <a:tr h="2032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 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Is Home/Away?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Is Opponent in AP Top 25 at Preseason?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Media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Label: Win/Lose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9/2/17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Temple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9/9/17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Georgia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Lose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9/16/17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Boston College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Away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2-ESPN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9/23/17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Michigan State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Away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3-FOX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5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9/30/17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Miami Ohio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6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10/7/17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North Carolina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Away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Out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4-ABC</a:t>
                      </a:r>
                      <a:endParaRPr lang="en-US" sz="140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Win</a:t>
                      </a:r>
                      <a:endParaRPr lang="en-US" sz="1400" dirty="0"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58484" y="1174325"/>
            <a:ext cx="13034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Training: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158484" y="3413740"/>
            <a:ext cx="10743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Model: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07110" y="3840325"/>
          <a:ext cx="8229602" cy="365760"/>
        </p:xfrm>
        <a:graphic>
          <a:graphicData uri="http://schemas.openxmlformats.org/drawingml/2006/table">
            <a:tbl>
              <a:tblPr firstRow="1" firstCol="1" bandRow="1"/>
              <a:tblGrid>
                <a:gridCol w="405755"/>
                <a:gridCol w="1340600"/>
                <a:gridCol w="2383436"/>
                <a:gridCol w="1214203"/>
                <a:gridCol w="931921"/>
                <a:gridCol w="1023865"/>
                <a:gridCol w="929822"/>
              </a:tblGrid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10/21/17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USC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Home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In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1-NBC</a:t>
                      </a: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effectLst/>
                          <a:latin typeface="Corbel" charset="0"/>
                          <a:ea typeface="Corbel" charset="0"/>
                          <a:cs typeface="Corbel" charset="0"/>
                        </a:rPr>
                        <a:t>?</a:t>
                      </a:r>
                      <a:endParaRPr lang="en-US" sz="2400" b="1" dirty="0">
                        <a:solidFill>
                          <a:srgbClr val="FF0000"/>
                        </a:solidFill>
                        <a:effectLst/>
                        <a:latin typeface="Corbel" charset="0"/>
                        <a:ea typeface="Corbel" charset="0"/>
                        <a:cs typeface="Corbel" charset="0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457200" y="4295532"/>
            <a:ext cx="2952924" cy="2554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Prior probability:</a:t>
            </a:r>
          </a:p>
          <a:p>
            <a:r>
              <a:rPr lang="en-US" altLang="zh-CN" sz="2000" dirty="0" smtClean="0"/>
              <a:t>P(Win) = 6/8, P(Lose) = 2/8</a:t>
            </a:r>
          </a:p>
          <a:p>
            <a:r>
              <a:rPr lang="en-US" sz="2000" b="1" dirty="0" smtClean="0"/>
              <a:t>Likelihood:</a:t>
            </a:r>
          </a:p>
          <a:p>
            <a:r>
              <a:rPr lang="en-US" sz="2000" dirty="0" smtClean="0"/>
              <a:t>P(</a:t>
            </a:r>
            <a:r>
              <a:rPr lang="en-US" sz="2000" dirty="0" err="1" smtClean="0"/>
              <a:t>Home|Win</a:t>
            </a:r>
            <a:r>
              <a:rPr lang="en-US" sz="2000" dirty="0" smtClean="0"/>
              <a:t>) = 3/6</a:t>
            </a:r>
          </a:p>
          <a:p>
            <a:r>
              <a:rPr lang="en-US" sz="2000" dirty="0" smtClean="0"/>
              <a:t>P(</a:t>
            </a:r>
            <a:r>
              <a:rPr lang="en-US" sz="2000" dirty="0" err="1" smtClean="0"/>
              <a:t>Home|Lose</a:t>
            </a:r>
            <a:r>
              <a:rPr lang="en-US" sz="2000" dirty="0" smtClean="0"/>
              <a:t>) = 2/2</a:t>
            </a:r>
          </a:p>
          <a:p>
            <a:r>
              <a:rPr lang="en-US" sz="2000" dirty="0" smtClean="0"/>
              <a:t>P(</a:t>
            </a:r>
            <a:r>
              <a:rPr lang="en-US" sz="2000" dirty="0" err="1" smtClean="0"/>
              <a:t>In|Win</a:t>
            </a:r>
            <a:r>
              <a:rPr lang="en-US" sz="2000" dirty="0" smtClean="0"/>
              <a:t>) = 1/6</a:t>
            </a:r>
          </a:p>
          <a:p>
            <a:r>
              <a:rPr lang="en-US" altLang="zh-CN" sz="2000" dirty="0"/>
              <a:t>P(</a:t>
            </a:r>
            <a:r>
              <a:rPr lang="en-US" altLang="zh-CN" sz="2000" dirty="0" err="1"/>
              <a:t>In|Lose</a:t>
            </a:r>
            <a:r>
              <a:rPr lang="en-US" altLang="zh-CN" sz="2000" dirty="0"/>
              <a:t>) = </a:t>
            </a:r>
            <a:r>
              <a:rPr lang="en-US" altLang="zh-CN" sz="2000" dirty="0" smtClean="0"/>
              <a:t>2/2</a:t>
            </a:r>
            <a:endParaRPr lang="en-US" altLang="zh-CN" sz="2000" dirty="0"/>
          </a:p>
          <a:p>
            <a:r>
              <a:rPr lang="en-US" altLang="zh-CN" sz="2000" dirty="0"/>
              <a:t>P(</a:t>
            </a:r>
            <a:r>
              <a:rPr lang="en-US" altLang="zh-CN" sz="2000" dirty="0" err="1"/>
              <a:t>NBC|Win</a:t>
            </a:r>
            <a:r>
              <a:rPr lang="en-US" altLang="zh-CN" sz="2000" dirty="0"/>
              <a:t>) = </a:t>
            </a:r>
            <a:r>
              <a:rPr lang="en-US" altLang="zh-CN" sz="2000" dirty="0" smtClean="0"/>
              <a:t>3/6</a:t>
            </a:r>
            <a:endParaRPr lang="en-US" altLang="zh-CN" sz="2000" dirty="0"/>
          </a:p>
        </p:txBody>
      </p:sp>
      <p:sp>
        <p:nvSpPr>
          <p:cNvPr id="13" name="Rectangle 12"/>
          <p:cNvSpPr/>
          <p:nvPr/>
        </p:nvSpPr>
        <p:spPr>
          <a:xfrm>
            <a:off x="3942000" y="4295532"/>
            <a:ext cx="4809330" cy="26161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P(</a:t>
            </a:r>
            <a:r>
              <a:rPr lang="en-US" altLang="zh-CN" sz="2000" dirty="0" err="1"/>
              <a:t>NBC|Lose</a:t>
            </a:r>
            <a:r>
              <a:rPr lang="en-US" altLang="zh-CN" sz="2000" dirty="0"/>
              <a:t>) = </a:t>
            </a:r>
            <a:r>
              <a:rPr lang="en-US" altLang="zh-CN" sz="2000" dirty="0" smtClean="0"/>
              <a:t>2/2</a:t>
            </a:r>
            <a:endParaRPr lang="en-US" altLang="zh-CN" sz="2000" dirty="0"/>
          </a:p>
          <a:p>
            <a:r>
              <a:rPr lang="en-US" sz="2400" b="1" dirty="0" smtClean="0"/>
              <a:t>Posteriori </a:t>
            </a:r>
            <a:r>
              <a:rPr lang="en-US" sz="2400" b="1" dirty="0"/>
              <a:t>probability</a:t>
            </a:r>
            <a:r>
              <a:rPr lang="en-US" sz="2400" b="1" dirty="0" smtClean="0"/>
              <a:t>:</a:t>
            </a:r>
            <a:endParaRPr lang="en-US" sz="2400" dirty="0" smtClean="0"/>
          </a:p>
          <a:p>
            <a:r>
              <a:rPr lang="en-US" sz="2400" dirty="0" smtClean="0"/>
              <a:t>P(</a:t>
            </a:r>
            <a:r>
              <a:rPr lang="en-US" sz="2400" dirty="0" err="1" smtClean="0"/>
              <a:t>Win|X</a:t>
            </a:r>
            <a:r>
              <a:rPr lang="en-US" sz="2400" dirty="0"/>
              <a:t>) = </a:t>
            </a:r>
            <a:r>
              <a:rPr lang="en-US" sz="2400" dirty="0" smtClean="0">
                <a:solidFill>
                  <a:srgbClr val="FF0000"/>
                </a:solidFill>
              </a:rPr>
              <a:t>3/6 </a:t>
            </a:r>
            <a:r>
              <a:rPr lang="en-US" sz="2400" dirty="0">
                <a:solidFill>
                  <a:srgbClr val="FF0000"/>
                </a:solidFill>
              </a:rPr>
              <a:t>* </a:t>
            </a:r>
            <a:r>
              <a:rPr lang="en-US" sz="2400" dirty="0" smtClean="0">
                <a:solidFill>
                  <a:srgbClr val="FF0000"/>
                </a:solidFill>
              </a:rPr>
              <a:t>1/6 </a:t>
            </a:r>
            <a:r>
              <a:rPr lang="en-US" sz="2400" dirty="0">
                <a:solidFill>
                  <a:srgbClr val="FF0000"/>
                </a:solidFill>
              </a:rPr>
              <a:t>* </a:t>
            </a:r>
            <a:r>
              <a:rPr lang="en-US" sz="2400" dirty="0" smtClean="0">
                <a:solidFill>
                  <a:srgbClr val="FF0000"/>
                </a:solidFill>
              </a:rPr>
              <a:t>3/6 </a:t>
            </a:r>
            <a:r>
              <a:rPr lang="en-US" sz="2400" dirty="0"/>
              <a:t>* </a:t>
            </a:r>
            <a:r>
              <a:rPr lang="en-US" sz="2400" dirty="0" smtClean="0"/>
              <a:t>6/8 </a:t>
            </a:r>
            <a:r>
              <a:rPr lang="en-US" sz="2400" dirty="0"/>
              <a:t>/ </a:t>
            </a:r>
            <a:r>
              <a:rPr lang="en-US" sz="2400" dirty="0" smtClean="0"/>
              <a:t>P(X)</a:t>
            </a:r>
          </a:p>
          <a:p>
            <a:r>
              <a:rPr lang="en-US" sz="2400" dirty="0" smtClean="0"/>
              <a:t>= 0.03 / P(X)</a:t>
            </a:r>
            <a:endParaRPr lang="en-US" sz="2400" dirty="0"/>
          </a:p>
          <a:p>
            <a:r>
              <a:rPr lang="en-US" sz="2400" dirty="0"/>
              <a:t>P(</a:t>
            </a:r>
            <a:r>
              <a:rPr lang="en-US" sz="2400" dirty="0" err="1"/>
              <a:t>Lose|X</a:t>
            </a:r>
            <a:r>
              <a:rPr lang="en-US" sz="2400" dirty="0"/>
              <a:t>) = </a:t>
            </a:r>
            <a:r>
              <a:rPr lang="en-US" sz="2400" dirty="0" smtClean="0">
                <a:solidFill>
                  <a:srgbClr val="FF0000"/>
                </a:solidFill>
              </a:rPr>
              <a:t>2/2 </a:t>
            </a:r>
            <a:r>
              <a:rPr lang="en-US" sz="2400" dirty="0">
                <a:solidFill>
                  <a:srgbClr val="FF0000"/>
                </a:solidFill>
              </a:rPr>
              <a:t>* </a:t>
            </a:r>
            <a:r>
              <a:rPr lang="en-US" sz="2400" dirty="0" smtClean="0">
                <a:solidFill>
                  <a:srgbClr val="FF0000"/>
                </a:solidFill>
              </a:rPr>
              <a:t>2/2 </a:t>
            </a:r>
            <a:r>
              <a:rPr lang="en-US" sz="2400" dirty="0">
                <a:solidFill>
                  <a:srgbClr val="FF0000"/>
                </a:solidFill>
              </a:rPr>
              <a:t>* </a:t>
            </a:r>
            <a:r>
              <a:rPr lang="en-US" sz="2400" dirty="0" smtClean="0">
                <a:solidFill>
                  <a:srgbClr val="FF0000"/>
                </a:solidFill>
              </a:rPr>
              <a:t>2/2 </a:t>
            </a:r>
            <a:r>
              <a:rPr lang="en-US" sz="2400" dirty="0" smtClean="0"/>
              <a:t>*2/8 </a:t>
            </a:r>
            <a:r>
              <a:rPr lang="en-US" sz="2400" dirty="0"/>
              <a:t>/ </a:t>
            </a:r>
            <a:r>
              <a:rPr lang="en-US" sz="2400" dirty="0" smtClean="0"/>
              <a:t>P(X)</a:t>
            </a:r>
          </a:p>
          <a:p>
            <a:r>
              <a:rPr lang="en-US" sz="2400" dirty="0" smtClean="0"/>
              <a:t>= 0.25 / P(X)</a:t>
            </a:r>
          </a:p>
          <a:p>
            <a:r>
              <a:rPr lang="en-US" sz="2400" dirty="0" smtClean="0"/>
              <a:t>Conclusion: </a:t>
            </a:r>
            <a:r>
              <a:rPr lang="en-US" sz="2400" dirty="0" smtClean="0">
                <a:solidFill>
                  <a:srgbClr val="FF0000"/>
                </a:solidFill>
              </a:rPr>
              <a:t>Lose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32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7422"/>
            <a:ext cx="8229600" cy="323151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41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smtClean="0"/>
              <a:t>ROC Curves (cont.)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3892"/>
            <a:ext cx="8229600" cy="32385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6859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ROC Curves: Final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59398"/>
            <a:ext cx="8229600" cy="320756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7417" y="159664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380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Classifiers in ROC Space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72382"/>
            <a:ext cx="4038600" cy="3781598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971225"/>
            <a:ext cx="4038600" cy="3783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476500" y="132489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/>
              <a:t>TPR = TP/P = TP/(TP+FN)</a:t>
            </a:r>
          </a:p>
          <a:p>
            <a:pPr lvl="2"/>
            <a:r>
              <a:rPr lang="en-US" altLang="en-US" dirty="0"/>
              <a:t>FPR = FP/N = FP/(FP+TN)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222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Metrics: (5) AUC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 smtClean="0"/>
              <a:t>The </a:t>
            </a:r>
            <a:r>
              <a:rPr lang="en-US" altLang="en-US" sz="2400" b="1" dirty="0" smtClean="0"/>
              <a:t>area under the ROC curve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(AUC)</a:t>
            </a:r>
            <a:r>
              <a:rPr lang="en-US" altLang="en-US" sz="2400" dirty="0" smtClean="0"/>
              <a:t> is a measure of the accuracy of the model</a:t>
            </a:r>
          </a:p>
          <a:p>
            <a:pPr lvl="1"/>
            <a:r>
              <a:rPr lang="en-US" sz="2000" dirty="0"/>
              <a:t>Summarizes model performance across all possible thresholds</a:t>
            </a:r>
          </a:p>
          <a:p>
            <a:pPr lvl="1"/>
            <a:r>
              <a:rPr lang="en-US" altLang="en-US" sz="2000" dirty="0" smtClean="0"/>
              <a:t>A model with perfect accuracy will have an area of 1.0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74" y="3341193"/>
            <a:ext cx="3608532" cy="3380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80" y="3341193"/>
            <a:ext cx="3611733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93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Metrics: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smtClean="0"/>
              <a:t>5’)</a:t>
            </a:r>
            <a:r>
              <a:rPr lang="zh-CN" altLang="en-US" dirty="0" smtClean="0"/>
              <a:t> </a:t>
            </a:r>
            <a:r>
              <a:rPr lang="en-US" dirty="0"/>
              <a:t>Precision-Recall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800" dirty="0"/>
              <a:t>How to plot?</a:t>
            </a:r>
          </a:p>
          <a:p>
            <a:pPr lvl="1"/>
            <a:r>
              <a:rPr lang="en-US" altLang="en-US" sz="2400" dirty="0" smtClean="0"/>
              <a:t>Vertical </a:t>
            </a:r>
            <a:r>
              <a:rPr lang="en-US" altLang="en-US" sz="2400" dirty="0"/>
              <a:t>axis represents </a:t>
            </a:r>
            <a:r>
              <a:rPr lang="en-US" altLang="en-US" sz="2400" b="1" dirty="0" smtClean="0"/>
              <a:t>Precision</a:t>
            </a:r>
          </a:p>
          <a:p>
            <a:pPr lvl="1"/>
            <a:r>
              <a:rPr lang="en-US" altLang="en-US" sz="2400" dirty="0" smtClean="0"/>
              <a:t>Horizontal </a:t>
            </a:r>
            <a:r>
              <a:rPr lang="en-US" altLang="en-US" sz="2400" dirty="0"/>
              <a:t>axis represents </a:t>
            </a:r>
            <a:r>
              <a:rPr lang="en-US" altLang="en-US" sz="2400" b="1" dirty="0" smtClean="0"/>
              <a:t>Recall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48721" y="3387778"/>
            <a:ext cx="2128604" cy="203918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rot="16200000">
            <a:off x="937508" y="4222703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36734" y="5609523"/>
            <a:ext cx="752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Recall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948721" y="5333836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677156" y="5139728"/>
            <a:ext cx="303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677156" y="3304086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01222" y="5333836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</a:t>
            </a:r>
            <a:endParaRPr lang="en-US" dirty="0"/>
          </a:p>
        </p:txBody>
      </p:sp>
      <p:sp>
        <p:nvSpPr>
          <p:cNvPr id="14" name="Arc 13"/>
          <p:cNvSpPr/>
          <p:nvPr/>
        </p:nvSpPr>
        <p:spPr>
          <a:xfrm rot="10356789">
            <a:off x="1984927" y="824975"/>
            <a:ext cx="3609637" cy="4613257"/>
          </a:xfrm>
          <a:prstGeom prst="arc">
            <a:avLst>
              <a:gd name="adj1" fmla="val 16200000"/>
              <a:gd name="adj2" fmla="val 21455974"/>
            </a:avLst>
          </a:prstGeom>
          <a:ln>
            <a:solidFill>
              <a:srgbClr val="7030A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077325" y="3417758"/>
            <a:ext cx="0" cy="200920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980444" y="3417758"/>
            <a:ext cx="2096881" cy="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468182" y="3402768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ideal</a:t>
            </a:r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322300" y="4094077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642610" y="400658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2"/>
            <a:r>
              <a:rPr lang="en-US" altLang="en-US" dirty="0" smtClean="0"/>
              <a:t>Precision = TP/P’ </a:t>
            </a:r>
            <a:r>
              <a:rPr lang="en-US" altLang="en-US" dirty="0"/>
              <a:t>= TP/(</a:t>
            </a:r>
            <a:r>
              <a:rPr lang="en-US" altLang="en-US" dirty="0" smtClean="0"/>
              <a:t>TP+FP)</a:t>
            </a:r>
            <a:endParaRPr lang="en-US" altLang="en-US" dirty="0"/>
          </a:p>
          <a:p>
            <a:pPr lvl="2"/>
            <a:r>
              <a:rPr lang="en-US" altLang="en-US" dirty="0" smtClean="0"/>
              <a:t>Recall = TP/P </a:t>
            </a:r>
            <a:r>
              <a:rPr lang="en-US" altLang="en-US" dirty="0"/>
              <a:t>= </a:t>
            </a:r>
            <a:r>
              <a:rPr lang="en-US" altLang="en-US" dirty="0" smtClean="0"/>
              <a:t>TP/(TP+FN</a:t>
            </a:r>
            <a:r>
              <a:rPr lang="en-US" altLang="en-US" dirty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259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b="1" dirty="0" err="1" smtClean="0">
                <a:solidFill>
                  <a:srgbClr val="FF0000"/>
                </a:solidFill>
              </a:rPr>
              <a:t>Precision@K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, Average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precision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24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(6) </a:t>
            </a:r>
            <a:r>
              <a:rPr lang="en-US" dirty="0" err="1" smtClean="0"/>
              <a:t>Precision@K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Precision@K</a:t>
            </a:r>
            <a:endParaRPr lang="en-US" dirty="0" smtClean="0"/>
          </a:p>
          <a:p>
            <a:pPr lvl="1"/>
            <a:r>
              <a:rPr lang="en-US" dirty="0" smtClean="0"/>
              <a:t>P@1 = 1.0</a:t>
            </a:r>
          </a:p>
          <a:p>
            <a:pPr lvl="1"/>
            <a:r>
              <a:rPr lang="en-US" dirty="0" smtClean="0"/>
              <a:t>P@3 = 0.67</a:t>
            </a:r>
          </a:p>
          <a:p>
            <a:pPr lvl="1"/>
            <a:r>
              <a:rPr lang="en-US" dirty="0" smtClean="0"/>
              <a:t>P@5 = 0.8</a:t>
            </a:r>
          </a:p>
          <a:p>
            <a:pPr lvl="1"/>
            <a:r>
              <a:rPr lang="en-US" dirty="0" smtClean="0"/>
              <a:t>P@10 = 0.6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40" y="2534397"/>
            <a:ext cx="5364760" cy="382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162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Metrics: (6) </a:t>
            </a:r>
            <a:r>
              <a:rPr lang="en-US" dirty="0" smtClean="0"/>
              <a:t>Average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Average Precision</a:t>
            </a:r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08844"/>
              </p:ext>
            </p:extLst>
          </p:nvPr>
        </p:nvGraphicFramePr>
        <p:xfrm>
          <a:off x="171450" y="2277110"/>
          <a:ext cx="3600448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112"/>
                <a:gridCol w="900112"/>
                <a:gridCol w="900112"/>
                <a:gridCol w="90011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P@K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K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P@K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0.62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0.80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0.83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0.71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0.67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0.53</a:t>
                      </a:r>
                      <a:endParaRPr 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0.50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4057648" y="2277110"/>
                <a:ext cx="4770858" cy="42606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Given |P| = |TP+FN| = 10,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Average Precision (A.P.)</a:t>
                </a:r>
              </a:p>
              <a:p>
                <a:r>
                  <a:rPr lang="en-US" sz="36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600" i="1" smtClean="0">
                            <a:latin typeface="Cambria Math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mr-IN" sz="3600" i="1" smtClean="0">
                                <a:latin typeface="Cambria Math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3600" b="0" i="1" smtClean="0">
                                <a:latin typeface="Cambria Math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sz="3600" b="0" i="1" smtClean="0">
                                <a:latin typeface="Cambria Math" charset="0"/>
                              </a:rPr>
                              <m:t>𝑃𝑟𝑒𝑐𝑖𝑠𝑖𝑜𝑛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@</m:t>
                            </m:r>
                            <m:r>
                              <a:rPr lang="en-US" sz="3600" b="0" i="1" smtClean="0">
                                <a:latin typeface="Cambria Math" charset="0"/>
                              </a:rPr>
                              <m:t>𝐾</m:t>
                            </m:r>
                          </m:e>
                        </m:nary>
                      </m:num>
                      <m:den>
                        <m:r>
                          <a:rPr lang="en-US" sz="3600" b="0" i="1" smtClean="0">
                            <a:latin typeface="Cambria Math" charset="0"/>
                          </a:rPr>
                          <m:t>|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r>
                  <a:rPr lang="en-US" sz="2400" dirty="0" smtClean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0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charset="0"/>
                          </a:rPr>
                          <m:t>1+1+0.75+0.80+0.83+0.67+0.64+0.62+0.53+0.53</m:t>
                        </m:r>
                      </m:num>
                      <m:den>
                        <m:r>
                          <a:rPr lang="en-US" sz="2000" b="0" i="1" smtClean="0">
                            <a:latin typeface="Cambria Math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000" dirty="0" smtClean="0"/>
              </a:p>
              <a:p>
                <a:r>
                  <a:rPr lang="en-US" sz="2800" dirty="0" smtClean="0"/>
                  <a:t>= 0.74</a:t>
                </a:r>
              </a:p>
              <a:p>
                <a:endParaRPr lang="en-US" sz="2800" dirty="0"/>
              </a:p>
              <a:p>
                <a:r>
                  <a:rPr lang="en-US" sz="2800" dirty="0" smtClean="0"/>
                  <a:t>Q: When A.P. = 1.0 (maximum)?</a:t>
                </a:r>
              </a:p>
              <a:p>
                <a:r>
                  <a:rPr lang="en-US" sz="2800" dirty="0" smtClean="0"/>
                  <a:t>What is the minimum of A.P.?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48" y="2277110"/>
                <a:ext cx="4770858" cy="4260654"/>
              </a:xfrm>
              <a:prstGeom prst="rect">
                <a:avLst/>
              </a:prstGeom>
              <a:blipFill rotWithShape="0">
                <a:blip r:embed="rId2"/>
                <a:stretch>
                  <a:fillRect l="-3964" t="-1003" r="-1918" b="-3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244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Mean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absolute error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(MAE),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Root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mean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squared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error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(RMSE)</a:t>
            </a:r>
            <a:endParaRPr lang="zh-CN" altLang="en-US" sz="20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9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USC 14 </a:t>
            </a:r>
            <a:r>
              <a:rPr lang="mr-IN" dirty="0" smtClean="0"/>
              <a:t>–</a:t>
            </a:r>
            <a:r>
              <a:rPr lang="en-US" dirty="0" smtClean="0"/>
              <a:t> 49 Notre Dame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4038600" cy="2631603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115" y="1600200"/>
            <a:ext cx="3620770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7065" y="4417358"/>
            <a:ext cx="445346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None of the classifiers is correct!</a:t>
            </a:r>
          </a:p>
          <a:p>
            <a:r>
              <a:rPr lang="en-US" sz="2400" dirty="0" smtClean="0"/>
              <a:t>Training is not sufficient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Instances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Features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278767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(7)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Mean Absolute Error (MAE)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|</m:t>
                              </m:r>
                            </m:e>
                          </m:nary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0.9−1.0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+…+|0.1−0.0|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20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24" y="3281362"/>
            <a:ext cx="45725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530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Metrics: (7) Errors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Root mean squared error (RMSE)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mr-IN" sz="2800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800" i="1" baseline="30000">
                                      <a:latin typeface="Cambria Math" charset="0"/>
                                    </a:rPr>
                                    <m:t>2</m:t>
                                  </m:r>
                                </m:e>
                              </m:nary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𝑛</m:t>
                              </m:r>
                            </m:den>
                          </m:f>
                        </m:e>
                      </m:rad>
                      <m:r>
                        <a:rPr lang="en-US" sz="2800" b="0" i="1" smtClean="0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mr-IN" sz="28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0.9−1.0</m:t>
                                  </m:r>
                                </m:e>
                              </m:d>
                              <m:r>
                                <a:rPr lang="en-US" sz="2800" b="0" i="1" baseline="30000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+…+</m:t>
                              </m:r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0.1−0.0</m:t>
                                  </m:r>
                                </m:e>
                              </m:d>
                              <m:r>
                                <a:rPr lang="en-US" sz="2800" b="0" i="1" baseline="30000" smtClean="0">
                                  <a:latin typeface="Cambria Math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charset="0"/>
                                </a:rPr>
                                <m:t>20</m:t>
                              </m:r>
                            </m:den>
                          </m:f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rad>
                    </m:oMath>
                  </m:oMathPara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3539409"/>
            <a:ext cx="4210312" cy="29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336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dirty="0" smtClean="0"/>
              <a:t>Validation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dirty="0" smtClean="0"/>
              <a:t>Evaluation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Metrics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</a:rPr>
              <a:t>Ranking-based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measures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(Kendall’s tau, Spearman’s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rho)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325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Metrics: (8) Ranking-based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Rank correlation coefficients</a:t>
            </a:r>
          </a:p>
          <a:p>
            <a:pPr lvl="1"/>
            <a:r>
              <a:rPr lang="en-US" dirty="0" smtClean="0"/>
              <a:t>Kendal’s tau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lvl="1"/>
            <a:r>
              <a:rPr lang="en-US" dirty="0" smtClean="0"/>
              <a:t>Spearman’s rho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57150" indent="0">
              <a:buNone/>
            </a:pPr>
            <a:r>
              <a:rPr lang="en-US" sz="2400" dirty="0"/>
              <a:t>w</a:t>
            </a:r>
            <a:r>
              <a:rPr lang="en-US" sz="2400" dirty="0" smtClean="0"/>
              <a:t>here d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is the difference</a:t>
            </a:r>
          </a:p>
          <a:p>
            <a:pPr marL="57150" indent="0">
              <a:buNone/>
            </a:pPr>
            <a:r>
              <a:rPr lang="en-US" sz="2400" dirty="0" smtClean="0"/>
              <a:t>between two ranks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691645"/>
            <a:ext cx="7886700" cy="846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045" y="3733007"/>
            <a:ext cx="3520755" cy="25082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66045" y="4381500"/>
            <a:ext cx="1760377" cy="24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6045" y="5746880"/>
            <a:ext cx="1760377" cy="2477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211392"/>
            <a:ext cx="2362200" cy="86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733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Check List: Evaluation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Confusion matrix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Accuracy</a:t>
            </a:r>
            <a:r>
              <a:rPr lang="en-US" dirty="0"/>
              <a:t>, Error </a:t>
            </a:r>
            <a:r>
              <a:rPr lang="en-US" dirty="0" smtClean="0"/>
              <a:t>rate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Sensitivity</a:t>
            </a:r>
            <a:r>
              <a:rPr lang="en-US" dirty="0"/>
              <a:t>, </a:t>
            </a:r>
            <a:r>
              <a:rPr lang="en-US" dirty="0" smtClean="0"/>
              <a:t>Specificity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Precision</a:t>
            </a:r>
            <a:r>
              <a:rPr lang="en-US" dirty="0"/>
              <a:t>, Recall, F </a:t>
            </a:r>
            <a:r>
              <a:rPr lang="en-US" dirty="0" smtClean="0"/>
              <a:t>measure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G</a:t>
            </a:r>
            <a:r>
              <a:rPr lang="zh-CN" altLang="en-US" dirty="0" smtClean="0"/>
              <a:t> </a:t>
            </a:r>
            <a:r>
              <a:rPr lang="en-US" altLang="zh-CN" dirty="0" smtClean="0"/>
              <a:t>measure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ROC curve, </a:t>
            </a:r>
            <a:r>
              <a:rPr lang="en-US" dirty="0"/>
              <a:t>Area Under the Curve (</a:t>
            </a:r>
            <a:r>
              <a:rPr lang="en-US" dirty="0" smtClean="0"/>
              <a:t>AUC), Precision-Recall Curve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Precision@K</a:t>
            </a:r>
            <a:r>
              <a:rPr lang="en-US" dirty="0" smtClean="0"/>
              <a:t>, Average precision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Mean absolute error </a:t>
            </a:r>
            <a:r>
              <a:rPr lang="en-US" dirty="0"/>
              <a:t>(MAE), Root mean squared error (</a:t>
            </a:r>
            <a:r>
              <a:rPr lang="en-US" dirty="0" smtClean="0"/>
              <a:t>RMSE)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Ranking-based measures (Kendall’s tau and Spearman’s rho)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7036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55000" lnSpcReduction="20000"/>
          </a:bodyPr>
          <a:lstStyle/>
          <a:p>
            <a:r>
              <a:rPr lang="en-US" altLang="en-US" dirty="0" smtClean="0"/>
              <a:t>C. </a:t>
            </a:r>
            <a:r>
              <a:rPr lang="en-US" altLang="en-US" dirty="0" err="1" smtClean="0"/>
              <a:t>Apte</a:t>
            </a:r>
            <a:r>
              <a:rPr lang="en-US" altLang="en-US" dirty="0" smtClean="0"/>
              <a:t> and S. Weiss. Data mining with decision trees and decision rules. Future Generation Computer Systems, 13, 1997</a:t>
            </a:r>
          </a:p>
          <a:p>
            <a:r>
              <a:rPr lang="en-US" altLang="en-US" dirty="0" smtClean="0"/>
              <a:t>P. K. Chan and S. J. </a:t>
            </a:r>
            <a:r>
              <a:rPr lang="en-US" altLang="en-US" dirty="0" err="1" smtClean="0"/>
              <a:t>Stolfo</a:t>
            </a:r>
            <a:r>
              <a:rPr lang="en-US" altLang="en-US" dirty="0" smtClean="0"/>
              <a:t>. Learning arbiter and combiner trees from partitioned data for scaling machine learning. KDD'95</a:t>
            </a:r>
          </a:p>
          <a:p>
            <a:r>
              <a:rPr lang="en-US" altLang="en-US" dirty="0" smtClean="0"/>
              <a:t>A. J. Dobson.  An Introduction to Generalized Linear Models.  Chapman &amp; Hall, 1990.</a:t>
            </a:r>
          </a:p>
          <a:p>
            <a:r>
              <a:rPr lang="en-US" altLang="en-US" dirty="0" smtClean="0"/>
              <a:t>R. O. </a:t>
            </a:r>
            <a:r>
              <a:rPr lang="en-US" altLang="en-US" dirty="0" err="1" smtClean="0"/>
              <a:t>Duda</a:t>
            </a:r>
            <a:r>
              <a:rPr lang="en-US" altLang="en-US" dirty="0" smtClean="0"/>
              <a:t>, P. E. Hart, and D. G. Stork. Pattern Classification, 2ed. John Wiley, 2001</a:t>
            </a:r>
          </a:p>
          <a:p>
            <a:r>
              <a:rPr lang="en-US" altLang="en-US" dirty="0" smtClean="0"/>
              <a:t>U. M. Fayyad. Branching on attribute values in decision tree generation. AAAI’94.</a:t>
            </a:r>
          </a:p>
          <a:p>
            <a:r>
              <a:rPr lang="en-US" altLang="en-US" dirty="0" smtClean="0"/>
              <a:t>Y. Freund and R. E. </a:t>
            </a:r>
            <a:r>
              <a:rPr lang="en-US" altLang="en-US" dirty="0" err="1" smtClean="0"/>
              <a:t>Schapire</a:t>
            </a:r>
            <a:r>
              <a:rPr lang="en-US" altLang="en-US" dirty="0" smtClean="0"/>
              <a:t>. A decision-theoretic generalization of on-line learning and an  application to boosting. J. Computer and System Sciences, 1997.</a:t>
            </a:r>
          </a:p>
          <a:p>
            <a:r>
              <a:rPr lang="en-US" altLang="en-US" dirty="0" smtClean="0"/>
              <a:t>J. </a:t>
            </a:r>
            <a:r>
              <a:rPr lang="en-US" altLang="en-US" dirty="0" err="1" smtClean="0"/>
              <a:t>Gehrke</a:t>
            </a:r>
            <a:r>
              <a:rPr lang="en-US" altLang="en-US" dirty="0" smtClean="0"/>
              <a:t>, R. </a:t>
            </a:r>
            <a:r>
              <a:rPr lang="en-US" altLang="en-US" dirty="0" err="1" smtClean="0"/>
              <a:t>Ramakrishnan</a:t>
            </a:r>
            <a:r>
              <a:rPr lang="en-US" altLang="en-US" dirty="0" smtClean="0"/>
              <a:t>, and V. </a:t>
            </a:r>
            <a:r>
              <a:rPr lang="en-US" altLang="en-US" dirty="0" err="1" smtClean="0"/>
              <a:t>Ganti</a:t>
            </a:r>
            <a:r>
              <a:rPr lang="en-US" altLang="en-US" dirty="0" smtClean="0"/>
              <a:t>. Rainforest: A framework for fast decision tree construction of large datasets. VLDB’98.</a:t>
            </a:r>
          </a:p>
          <a:p>
            <a:r>
              <a:rPr lang="en-US" altLang="en-US" dirty="0" smtClean="0"/>
              <a:t>J. </a:t>
            </a:r>
            <a:r>
              <a:rPr lang="en-US" altLang="en-US" dirty="0" err="1" smtClean="0"/>
              <a:t>Gehrke</a:t>
            </a:r>
            <a:r>
              <a:rPr lang="en-US" altLang="en-US" dirty="0" smtClean="0"/>
              <a:t>, V. Gant, R. </a:t>
            </a:r>
            <a:r>
              <a:rPr lang="en-US" altLang="en-US" dirty="0" err="1" smtClean="0"/>
              <a:t>Ramakrishnan</a:t>
            </a:r>
            <a:r>
              <a:rPr lang="en-US" altLang="en-US" dirty="0" smtClean="0"/>
              <a:t>, and W.-Y. </a:t>
            </a:r>
            <a:r>
              <a:rPr lang="en-US" altLang="en-US" dirty="0" err="1" smtClean="0"/>
              <a:t>Loh</a:t>
            </a:r>
            <a:r>
              <a:rPr lang="en-US" altLang="en-US" dirty="0" smtClean="0"/>
              <a:t>, BOAT -- Optimistic Decision Tree Construction. SIGMOD'99.</a:t>
            </a:r>
          </a:p>
          <a:p>
            <a:r>
              <a:rPr lang="en-US" altLang="en-US" dirty="0" smtClean="0"/>
              <a:t>T. Hastie, R. </a:t>
            </a:r>
            <a:r>
              <a:rPr lang="en-US" altLang="en-US" dirty="0" err="1" smtClean="0"/>
              <a:t>Tibshirani</a:t>
            </a:r>
            <a:r>
              <a:rPr lang="en-US" altLang="en-US" dirty="0" smtClean="0"/>
              <a:t>, and J. Friedman. The Elements of Statistical Learning: Data Mining, Inference,  and Prediction. Springer-</a:t>
            </a:r>
            <a:r>
              <a:rPr lang="en-US" altLang="en-US" dirty="0" err="1" smtClean="0"/>
              <a:t>Verlag</a:t>
            </a:r>
            <a:r>
              <a:rPr lang="en-US" altLang="en-US" dirty="0" smtClean="0"/>
              <a:t>, 2001.</a:t>
            </a:r>
          </a:p>
          <a:p>
            <a:r>
              <a:rPr lang="en-US" altLang="en-US" dirty="0"/>
              <a:t>T.-S. Lim, W.-Y. </a:t>
            </a:r>
            <a:r>
              <a:rPr lang="en-US" altLang="en-US" dirty="0" err="1"/>
              <a:t>Loh</a:t>
            </a:r>
            <a:r>
              <a:rPr lang="en-US" altLang="en-US" dirty="0"/>
              <a:t>, and Y.-S. Shih. A comparison of prediction accuracy, complexity, and training time of  thirty-three old and new classification algorithms.  Machine Learning, </a:t>
            </a:r>
            <a:r>
              <a:rPr lang="en-US" altLang="en-US" dirty="0" smtClean="0"/>
              <a:t>2000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01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References</a:t>
            </a:r>
            <a:r>
              <a:rPr lang="zh-CN" altLang="en-US" smtClean="0"/>
              <a:t> </a:t>
            </a:r>
            <a:r>
              <a:rPr lang="en-US" altLang="zh-CN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47500" lnSpcReduction="20000"/>
          </a:bodyPr>
          <a:lstStyle/>
          <a:p>
            <a:r>
              <a:rPr lang="en-US" altLang="en-US" dirty="0"/>
              <a:t>J. </a:t>
            </a:r>
            <a:r>
              <a:rPr lang="en-US" altLang="en-US" dirty="0" err="1"/>
              <a:t>Magidson</a:t>
            </a:r>
            <a:r>
              <a:rPr lang="en-US" altLang="en-US" dirty="0"/>
              <a:t>.  The </a:t>
            </a:r>
            <a:r>
              <a:rPr lang="en-US" altLang="en-US" dirty="0" err="1"/>
              <a:t>Chaid</a:t>
            </a:r>
            <a:r>
              <a:rPr lang="en-US" altLang="en-US" dirty="0"/>
              <a:t> approach to segmentation modeling:  Chi-squared automatic interaction detection. In R. P. </a:t>
            </a:r>
            <a:r>
              <a:rPr lang="en-US" altLang="en-US" dirty="0" err="1"/>
              <a:t>Bagozzi</a:t>
            </a:r>
            <a:r>
              <a:rPr lang="en-US" altLang="en-US" dirty="0"/>
              <a:t>, editor, Advanced Methods of Marketing Research, Blackwell Business, 1994</a:t>
            </a:r>
          </a:p>
          <a:p>
            <a:r>
              <a:rPr lang="en-US" altLang="en-US" dirty="0" smtClean="0"/>
              <a:t>M. Mehta, R. Agrawal, and J. </a:t>
            </a:r>
            <a:r>
              <a:rPr lang="en-US" altLang="en-US" dirty="0" err="1" smtClean="0"/>
              <a:t>Rissanen</a:t>
            </a:r>
            <a:r>
              <a:rPr lang="en-US" altLang="en-US" dirty="0" smtClean="0"/>
              <a:t>. SLIQ : A fast scalable classifier for data mining. EDBT'96</a:t>
            </a:r>
          </a:p>
          <a:p>
            <a:r>
              <a:rPr lang="en-US" altLang="en-US" dirty="0" smtClean="0"/>
              <a:t>T. M. Mitchell. Machine Learning. McGraw Hill, 1997</a:t>
            </a:r>
          </a:p>
          <a:p>
            <a:r>
              <a:rPr lang="en-US" altLang="en-US" dirty="0" smtClean="0"/>
              <a:t>S. K. Murthy, Automatic Construction of Decision Trees from Data: A Multi-Disciplinary Survey, Data Mining and Knowledge Discovery 2(4): 345-389, 1998</a:t>
            </a:r>
          </a:p>
          <a:p>
            <a:r>
              <a:rPr lang="en-US" altLang="en-US" dirty="0" smtClean="0"/>
              <a:t>J. R. Quinlan. Induction of decision trees. Machine Learning, 1:81-106, 1986. </a:t>
            </a:r>
          </a:p>
          <a:p>
            <a:r>
              <a:rPr lang="en-US" altLang="en-US" dirty="0" smtClean="0"/>
              <a:t>J. R. Quinlan. C4.5: Programs for Machine Learning. Morgan Kaufmann, 1993.</a:t>
            </a:r>
          </a:p>
          <a:p>
            <a:r>
              <a:rPr lang="en-US" altLang="en-US" dirty="0" smtClean="0"/>
              <a:t>J. R. Quinlan.  Bagging, boosting, and c4.5. AAAI‘96.</a:t>
            </a:r>
            <a:endParaRPr lang="zh-CN" altLang="en-US" dirty="0" smtClean="0"/>
          </a:p>
          <a:p>
            <a:r>
              <a:rPr lang="en-US" altLang="en-US" dirty="0"/>
              <a:t>R. </a:t>
            </a:r>
            <a:r>
              <a:rPr lang="en-US" altLang="en-US" dirty="0" err="1"/>
              <a:t>Rastogi</a:t>
            </a:r>
            <a:r>
              <a:rPr lang="en-US" altLang="en-US" dirty="0"/>
              <a:t> and K. Shim. </a:t>
            </a:r>
            <a:r>
              <a:rPr lang="en-US" altLang="en-US" b="1" dirty="0"/>
              <a:t>Public: A decision tree classifier that integrates building and pruning</a:t>
            </a:r>
            <a:r>
              <a:rPr lang="en-US" altLang="en-US" dirty="0"/>
              <a:t>. VLDB’98</a:t>
            </a:r>
          </a:p>
          <a:p>
            <a:r>
              <a:rPr lang="en-US" altLang="en-US" dirty="0"/>
              <a:t>J. Shafer, R. Agrawal, and M. Mehta. </a:t>
            </a:r>
            <a:r>
              <a:rPr lang="en-US" altLang="en-US" b="1" dirty="0"/>
              <a:t>SPRINT : A scalable parallel classifier for data mining</a:t>
            </a:r>
            <a:r>
              <a:rPr lang="en-US" altLang="en-US" dirty="0"/>
              <a:t>. VLDB’96</a:t>
            </a:r>
          </a:p>
          <a:p>
            <a:r>
              <a:rPr lang="en-US" altLang="en-US" dirty="0"/>
              <a:t>J. W. </a:t>
            </a:r>
            <a:r>
              <a:rPr lang="en-US" altLang="en-US" dirty="0" err="1"/>
              <a:t>Shavlik</a:t>
            </a:r>
            <a:r>
              <a:rPr lang="en-US" altLang="en-US" dirty="0"/>
              <a:t> and T. G. </a:t>
            </a:r>
            <a:r>
              <a:rPr lang="en-US" altLang="en-US" dirty="0" err="1"/>
              <a:t>Dietterich</a:t>
            </a:r>
            <a:r>
              <a:rPr lang="en-US" altLang="en-US" dirty="0"/>
              <a:t>. </a:t>
            </a:r>
            <a:r>
              <a:rPr lang="en-US" altLang="en-US" b="1" dirty="0"/>
              <a:t>Readings in Machine Learning</a:t>
            </a:r>
            <a:r>
              <a:rPr lang="en-US" altLang="en-US" dirty="0"/>
              <a:t>. Morgan Kaufmann, 1990</a:t>
            </a:r>
          </a:p>
          <a:p>
            <a:r>
              <a:rPr lang="en-US" altLang="en-US" dirty="0"/>
              <a:t>P. Tan, M. Steinbach, and V. Kumar. </a:t>
            </a:r>
            <a:r>
              <a:rPr lang="en-US" altLang="en-US" b="1" dirty="0"/>
              <a:t>Introduction to Data Mining</a:t>
            </a:r>
            <a:r>
              <a:rPr lang="en-US" altLang="en-US" dirty="0"/>
              <a:t>. Addison Wesley, 2005</a:t>
            </a:r>
          </a:p>
          <a:p>
            <a:r>
              <a:rPr lang="en-US" altLang="en-US" dirty="0"/>
              <a:t>S. M. Weiss and C. A. </a:t>
            </a:r>
            <a:r>
              <a:rPr lang="en-US" altLang="en-US" dirty="0" err="1"/>
              <a:t>Kulikowski</a:t>
            </a:r>
            <a:r>
              <a:rPr lang="en-US" altLang="en-US" dirty="0"/>
              <a:t>.  </a:t>
            </a:r>
            <a:r>
              <a:rPr lang="en-US" altLang="en-US" b="1" dirty="0"/>
              <a:t>Computer Systems that Learn:  Classification and Prediction Methods from Statistics, Neural Nets, Machine Learning, and Expert Systems</a:t>
            </a:r>
            <a:r>
              <a:rPr lang="en-US" altLang="en-US" dirty="0"/>
              <a:t>.  Morgan Kaufman, 1991</a:t>
            </a:r>
          </a:p>
          <a:p>
            <a:r>
              <a:rPr lang="en-US" altLang="en-US" dirty="0"/>
              <a:t>S. M. Weiss and N. </a:t>
            </a:r>
            <a:r>
              <a:rPr lang="en-US" altLang="en-US" dirty="0" err="1"/>
              <a:t>Indurkhya</a:t>
            </a:r>
            <a:r>
              <a:rPr lang="en-US" altLang="en-US" dirty="0"/>
              <a:t>. </a:t>
            </a:r>
            <a:r>
              <a:rPr lang="en-US" altLang="en-US" b="1" dirty="0"/>
              <a:t>Predictive Data Mining</a:t>
            </a:r>
            <a:r>
              <a:rPr lang="en-US" altLang="en-US" dirty="0"/>
              <a:t>. Morgan Kaufmann, 1997</a:t>
            </a:r>
          </a:p>
          <a:p>
            <a:r>
              <a:rPr lang="en-US" altLang="en-US" dirty="0"/>
              <a:t>I. H. Witten and E. Frank. </a:t>
            </a:r>
            <a:r>
              <a:rPr lang="en-US" altLang="en-US" b="1" dirty="0"/>
              <a:t>Data Mining: Practical Machine Learning Tools and Techniques</a:t>
            </a:r>
            <a:r>
              <a:rPr lang="en-US" altLang="en-US" dirty="0"/>
              <a:t>,  2ed.  Morgan Kaufmann, </a:t>
            </a:r>
            <a:r>
              <a:rPr lang="en-US" altLang="en-US" dirty="0" smtClean="0"/>
              <a:t>2005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63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Suppose we are writing a paper: We propose a “novel” model, the Naïve Bayes model, to address the problem of classification.</a:t>
            </a:r>
          </a:p>
          <a:p>
            <a:pPr marL="0" indent="0">
              <a:buNone/>
            </a:pPr>
            <a:r>
              <a:rPr lang="en-US" sz="2400" b="1" dirty="0" smtClean="0"/>
              <a:t>1. Introduction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Why do we study </a:t>
            </a:r>
            <a:r>
              <a:rPr lang="en-US" sz="2200" dirty="0" smtClean="0"/>
              <a:t>the problem of classification? </a:t>
            </a:r>
            <a:r>
              <a:rPr lang="en-US" sz="2200" b="1" dirty="0" smtClean="0"/>
              <a:t>Applications</a:t>
            </a:r>
            <a:r>
              <a:rPr lang="en-US" sz="2200" dirty="0" smtClean="0"/>
              <a:t> such as predicting “play tennis or not” given weather data.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Existing models: </a:t>
            </a:r>
            <a:r>
              <a:rPr lang="en-US" sz="2200" dirty="0" smtClean="0"/>
              <a:t>Decision Trees. Issue: Ignoring useful though not the “best” features.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Major challenges: </a:t>
            </a:r>
            <a:r>
              <a:rPr lang="en-US" sz="2200" dirty="0" smtClean="0"/>
              <a:t>Lack of theoretical foundation on considering distributions of all the attributes in massive training instances.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Idea: </a:t>
            </a:r>
            <a:r>
              <a:rPr lang="en-US" sz="2200" dirty="0" smtClean="0"/>
              <a:t>Borrow Bayes Theorem. </a:t>
            </a:r>
            <a:r>
              <a:rPr lang="en-US" sz="2200" b="1" dirty="0" smtClean="0"/>
              <a:t>Proposed method: </a:t>
            </a:r>
            <a:r>
              <a:rPr lang="en-US" sz="2200" dirty="0" smtClean="0"/>
              <a:t>P(H|X) = P(X|H)P(H)/P(X). </a:t>
            </a:r>
            <a:r>
              <a:rPr lang="en-US" sz="2400" b="1" dirty="0" smtClean="0"/>
              <a:t>Why it works </a:t>
            </a:r>
            <a:r>
              <a:rPr lang="en-US" sz="2400" dirty="0" smtClean="0"/>
              <a:t>(and work better than DTs)?</a:t>
            </a:r>
          </a:p>
          <a:p>
            <a:pPr marL="914400" lvl="1" indent="-514350">
              <a:buAutoNum type="arabicParenBoth"/>
            </a:pPr>
            <a:r>
              <a:rPr lang="en-US" sz="2200" b="1" dirty="0" smtClean="0"/>
              <a:t>Itemize major contributions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3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Paper </a:t>
            </a:r>
            <a:r>
              <a:rPr lang="en-US" dirty="0" smtClean="0"/>
              <a:t>Organization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/>
              <a:t>2. Related Work</a:t>
            </a:r>
          </a:p>
          <a:p>
            <a:pPr marL="0" indent="0">
              <a:buNone/>
            </a:pPr>
            <a:r>
              <a:rPr lang="en-US" sz="2400" dirty="0" smtClean="0"/>
              <a:t>	Survey </a:t>
            </a:r>
            <a:r>
              <a:rPr lang="en-US" sz="2400" dirty="0"/>
              <a:t>two or three fields of work relevant to your paper on </a:t>
            </a:r>
            <a:r>
              <a:rPr lang="en-US" sz="2400" b="1" dirty="0"/>
              <a:t>different aspects</a:t>
            </a:r>
            <a:r>
              <a:rPr lang="en-US" sz="2400" dirty="0"/>
              <a:t>: (1) Classification models (e.g., Decision Trees), (2) Studies using Bayes </a:t>
            </a:r>
            <a:r>
              <a:rPr lang="en-US" sz="2400" dirty="0" smtClean="0"/>
              <a:t>Theorem</a:t>
            </a: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3. Problem Definition</a:t>
            </a:r>
          </a:p>
          <a:p>
            <a:pPr marL="0" indent="0">
              <a:buNone/>
            </a:pPr>
            <a:r>
              <a:rPr lang="en-US" sz="2400" b="1" dirty="0"/>
              <a:t>	</a:t>
            </a:r>
            <a:r>
              <a:rPr lang="en-US" sz="2400" b="1" dirty="0" smtClean="0"/>
              <a:t>Given </a:t>
            </a:r>
            <a:r>
              <a:rPr lang="mr-IN" sz="2400" dirty="0" smtClean="0"/>
              <a:t>…</a:t>
            </a:r>
            <a:r>
              <a:rPr lang="en-US" sz="2400" dirty="0" smtClean="0"/>
              <a:t> training(instances, features, labels) and testing(instances, features),</a:t>
            </a:r>
            <a:r>
              <a:rPr lang="en-US" sz="2400" b="1" dirty="0" smtClean="0"/>
              <a:t> find </a:t>
            </a:r>
            <a:r>
              <a:rPr lang="mr-IN" sz="2400" dirty="0" smtClean="0"/>
              <a:t>…</a:t>
            </a:r>
            <a:r>
              <a:rPr lang="en-US" sz="2400" dirty="0" smtClean="0"/>
              <a:t> testing(labels)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4. Proposed Model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and Algorithm (components and pseudo code)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5. Experiments (to demonstrate your itemized contributions)</a:t>
            </a:r>
          </a:p>
          <a:p>
            <a:pPr marL="0" indent="0">
              <a:buNone/>
            </a:pPr>
            <a:r>
              <a:rPr lang="en-US" sz="2400" b="1" dirty="0" smtClean="0"/>
              <a:t>6. Conclusions/Discussions </a:t>
            </a:r>
            <a:r>
              <a:rPr lang="en-US" sz="2400" dirty="0" smtClean="0"/>
              <a:t>(followed with </a:t>
            </a:r>
            <a:r>
              <a:rPr lang="en-US" sz="2400" dirty="0" err="1" smtClean="0"/>
              <a:t>Acks</a:t>
            </a:r>
            <a:r>
              <a:rPr lang="en-US" sz="2400" dirty="0" smtClean="0"/>
              <a:t> and Refs)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32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“Experiments” Organization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400" dirty="0"/>
              <a:t>[</a:t>
            </a:r>
            <a:r>
              <a:rPr lang="en-US" sz="2400" dirty="0" smtClean="0"/>
              <a:t>Questions to answer in this section</a:t>
            </a:r>
            <a:r>
              <a:rPr lang="mr-IN" sz="2400" dirty="0" smtClean="0"/>
              <a:t>…</a:t>
            </a:r>
            <a:r>
              <a:rPr lang="en-US" altLang="zh-CN" sz="2400" dirty="0" smtClean="0"/>
              <a:t>]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 smtClean="0"/>
              <a:t>Q1: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proposed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perform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effectively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?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 smtClean="0"/>
              <a:t>Q2:</a:t>
            </a:r>
            <a:r>
              <a:rPr lang="zh-CN" altLang="en-US" sz="2400" dirty="0" smtClean="0"/>
              <a:t> </a:t>
            </a:r>
            <a:r>
              <a:rPr lang="mr-IN" altLang="zh-CN" sz="2400" dirty="0" smtClean="0"/>
              <a:t>…</a:t>
            </a:r>
            <a:r>
              <a:rPr lang="en-US" altLang="zh-CN" sz="2400" dirty="0"/>
              <a:t>?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5.1 Datasets</a:t>
            </a:r>
          </a:p>
          <a:p>
            <a:pPr marL="0" indent="0">
              <a:buNone/>
            </a:pPr>
            <a:r>
              <a:rPr lang="en-US" sz="2400" b="1" dirty="0" smtClean="0"/>
              <a:t>5.2 Experimental settings</a:t>
            </a:r>
            <a:endParaRPr lang="zh-CN" altLang="en-US" sz="2400" b="1" dirty="0" smtClean="0"/>
          </a:p>
          <a:p>
            <a:pPr marL="0" indent="0">
              <a:buNone/>
            </a:pPr>
            <a:r>
              <a:rPr lang="zh-CN" altLang="en-US" sz="2400" b="1" dirty="0"/>
              <a:t>	</a:t>
            </a:r>
            <a:r>
              <a:rPr lang="en-US" altLang="zh-CN" sz="2400" dirty="0" smtClean="0"/>
              <a:t>Baselines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(ID3,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C4.5,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CART,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etc.)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 smtClean="0"/>
              <a:t>Parameter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settings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(Normalization?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Laplacian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correction?)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	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Validation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settings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(training,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testing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mr-IN" altLang="zh-CN" sz="2400" b="1" dirty="0" smtClean="0">
                <a:solidFill>
                  <a:srgbClr val="FF0000"/>
                </a:solidFill>
              </a:rPr>
              <a:t>…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!!!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	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Evaluation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metrics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(accuracy,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precision,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recall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mr-IN" altLang="zh-CN" sz="2400" b="1" dirty="0">
                <a:solidFill>
                  <a:srgbClr val="FF0000"/>
                </a:solidFill>
              </a:rPr>
              <a:t>…</a:t>
            </a:r>
            <a:r>
              <a:rPr lang="en-US" altLang="zh-CN" sz="2400" b="1" dirty="0">
                <a:solidFill>
                  <a:srgbClr val="FF0000"/>
                </a:solidFill>
              </a:rPr>
              <a:t>)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!!!</a:t>
            </a:r>
            <a:endParaRPr lang="en-US" sz="24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b="1" dirty="0" smtClean="0"/>
              <a:t>5.3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Binary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Classification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(Q1)</a:t>
            </a:r>
            <a:endParaRPr lang="zh-CN" altLang="en-US" sz="2400" b="1" dirty="0" smtClean="0"/>
          </a:p>
          <a:p>
            <a:pPr marL="0" indent="0"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	</a:t>
            </a:r>
            <a:r>
              <a:rPr lang="en-US" altLang="zh-CN" sz="2400" dirty="0" smtClean="0">
                <a:solidFill>
                  <a:srgbClr val="FF0000"/>
                </a:solidFill>
              </a:rPr>
              <a:t>5.3.1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Quantitative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analysis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 smtClean="0"/>
              <a:t>5.3.2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Qualitative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analysis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(case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studies)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5.4</a:t>
            </a:r>
            <a:r>
              <a:rPr lang="zh-CN" altLang="en-US" sz="2400" b="1" dirty="0" smtClean="0"/>
              <a:t> </a:t>
            </a:r>
            <a:r>
              <a:rPr lang="mr-IN" altLang="zh-CN" sz="2400" b="1" dirty="0" smtClean="0"/>
              <a:t>…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(Q2)</a:t>
            </a:r>
            <a:endParaRPr lang="en-US" sz="2400" b="1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38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Today’s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Lecture: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Validation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Settings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Hold-out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Cross-validation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methods (+ Stratified)</a:t>
            </a:r>
            <a:endParaRPr lang="zh-CN" altLang="en-US" sz="2000" dirty="0"/>
          </a:p>
          <a:p>
            <a:pPr lvl="2"/>
            <a:r>
              <a:rPr lang="en-US" altLang="zh-CN" sz="1800" dirty="0" smtClean="0"/>
              <a:t>k-fold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cross-validation</a:t>
            </a:r>
            <a:endParaRPr lang="zh-CN" altLang="en-US" sz="1800" dirty="0" smtClean="0"/>
          </a:p>
          <a:p>
            <a:pPr lvl="2"/>
            <a:r>
              <a:rPr lang="en-US" altLang="zh-CN" sz="1800" dirty="0" smtClean="0"/>
              <a:t>Leave-one-out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validation</a:t>
            </a:r>
            <a:endParaRPr lang="zh-CN" altLang="en-US" sz="1800" dirty="0" smtClean="0"/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Evaluation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Metrics</a:t>
            </a:r>
            <a:endParaRPr lang="zh-CN" altLang="en-US" sz="2400" b="1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Confusion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Accuracy,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rate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Sensitivity,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Specificity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Precision,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Recall,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measure, G measure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ROC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urves,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Area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Curve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(AUC), Precision-Recall Curve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Precision@K</a:t>
            </a:r>
            <a:r>
              <a:rPr lang="en-US" altLang="zh-CN" sz="2000" dirty="0" smtClean="0"/>
              <a:t>, Average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precision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absolute 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(MAE),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Root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squared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error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(RMSE)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Ranking-based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measures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(Kendall’s tau, Spearman’s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rho)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45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56053</TotalTime>
  <Words>3994</Words>
  <Application>Microsoft Macintosh PowerPoint</Application>
  <PresentationFormat>On-screen Show (4:3)</PresentationFormat>
  <Paragraphs>1133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Calibri</vt:lpstr>
      <vt:lpstr>Cambria Math</vt:lpstr>
      <vt:lpstr>Corbel</vt:lpstr>
      <vt:lpstr>Mangal</vt:lpstr>
      <vt:lpstr>Wingdings</vt:lpstr>
      <vt:lpstr>华文楷体</vt:lpstr>
      <vt:lpstr>Arial</vt:lpstr>
      <vt:lpstr>Office Theme</vt:lpstr>
      <vt:lpstr>Chapter 8. Classification: Evaluation</vt:lpstr>
      <vt:lpstr>Review: Decision Tree Classifier</vt:lpstr>
      <vt:lpstr>Review: Naïve Bayes Classifier</vt:lpstr>
      <vt:lpstr>Zero-Probability: Laplacian Correction</vt:lpstr>
      <vt:lpstr>USC 14 – 49 Notre Dame</vt:lpstr>
      <vt:lpstr>Paper Organization</vt:lpstr>
      <vt:lpstr>Paper Organization (cont.)</vt:lpstr>
      <vt:lpstr>“Experiments” Organization</vt:lpstr>
      <vt:lpstr>Today’s Lecture: Evaluation</vt:lpstr>
      <vt:lpstr>Today’s Lecture: Evaluation</vt:lpstr>
      <vt:lpstr>Holdout Validation</vt:lpstr>
      <vt:lpstr>Holdout Validation: Example (k=2)</vt:lpstr>
      <vt:lpstr>Today’s Lecture: Evaluation</vt:lpstr>
      <vt:lpstr>k-fold Cross Validation</vt:lpstr>
      <vt:lpstr>k-fold Cross Validation: Example (k=3)</vt:lpstr>
      <vt:lpstr>Today’s Lecture: Evaluation</vt:lpstr>
      <vt:lpstr>Leave-one (k)-out Validation</vt:lpstr>
      <vt:lpstr>Today’s Lecture: Evaluation</vt:lpstr>
      <vt:lpstr>Stratified Cross-Validation</vt:lpstr>
      <vt:lpstr>Check List: Validation Settings</vt:lpstr>
      <vt:lpstr>Today’s Lecture: Evaluation</vt:lpstr>
      <vt:lpstr>Metrics: (1) Confusion Matrix</vt:lpstr>
      <vt:lpstr>Today’s Lecture: Evaluation</vt:lpstr>
      <vt:lpstr>Metrics: (2) Accuracy, Error Rate</vt:lpstr>
      <vt:lpstr>Today’s Lecture: Evaluation</vt:lpstr>
      <vt:lpstr>Metrics: (3) Sensitivity, Specificity</vt:lpstr>
      <vt:lpstr>Metrics: (3) Sensitivity, Specificity</vt:lpstr>
      <vt:lpstr>Today’s Lecture: Evaluation</vt:lpstr>
      <vt:lpstr>Metrics: (4) Precision, Recall</vt:lpstr>
      <vt:lpstr>Metrics: (4’) F Measure</vt:lpstr>
      <vt:lpstr>Metrics: (4’’) G Measure</vt:lpstr>
      <vt:lpstr>Today’s Lecture: Evaluation</vt:lpstr>
      <vt:lpstr>Metrics: (5) ROC Curve</vt:lpstr>
      <vt:lpstr>Metrics: (5) ROC Curve</vt:lpstr>
      <vt:lpstr>Generating ROC Curves</vt:lpstr>
      <vt:lpstr>Generating ROC Curves (cont.)</vt:lpstr>
      <vt:lpstr>Generating ROC Curves (cont.)</vt:lpstr>
      <vt:lpstr>Generating ROC Curves (cont.)</vt:lpstr>
      <vt:lpstr>Generating ROC Curves (cont.)</vt:lpstr>
      <vt:lpstr>Generating ROC Curves (cont.)</vt:lpstr>
      <vt:lpstr>Generating ROC Curves (cont.)</vt:lpstr>
      <vt:lpstr>Generating ROC Curves: Final</vt:lpstr>
      <vt:lpstr>Comparing Classifiers in ROC Space</vt:lpstr>
      <vt:lpstr>Metrics: (5) AUC</vt:lpstr>
      <vt:lpstr>Metrics: (5’) Precision-Recall Curve</vt:lpstr>
      <vt:lpstr>Today’s Lecture: Evaluation</vt:lpstr>
      <vt:lpstr>Metrics: (6) Precision@K</vt:lpstr>
      <vt:lpstr>Metrics: (6) Average Precision</vt:lpstr>
      <vt:lpstr>Today’s Lecture: Evaluation</vt:lpstr>
      <vt:lpstr>Metrics: (7) Errors</vt:lpstr>
      <vt:lpstr>Metrics: (7) Errors</vt:lpstr>
      <vt:lpstr>Today’s Lecture: Evaluation</vt:lpstr>
      <vt:lpstr>Metrics: (8) Ranking-based Measures</vt:lpstr>
      <vt:lpstr>Check List: Evaluation Metrics</vt:lpstr>
      <vt:lpstr>References</vt:lpstr>
      <vt:lpstr>References (cont.)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2289</cp:revision>
  <cp:lastPrinted>2017-10-19T02:35:13Z</cp:lastPrinted>
  <dcterms:created xsi:type="dcterms:W3CDTF">2015-05-16T14:51:23Z</dcterms:created>
  <dcterms:modified xsi:type="dcterms:W3CDTF">2017-10-25T19:07:15Z</dcterms:modified>
</cp:coreProperties>
</file>